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8" roundtripDataSignature="AMtx7mjDruKEPgJ4TxtNkXPhxV8Jp8Fw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da"/>
              <a:t>Olympes de Gouges er den anden kvinde, som ender i guillotinen la guillotine. Marie-Antoinette blev guillotineret.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da">
                <a:solidFill>
                  <a:srgbClr val="222222"/>
                </a:solidFill>
                <a:highlight>
                  <a:srgbClr val="FFFFFF"/>
                </a:highlight>
              </a:rPr>
              <a:t>Olympe de Gouges blev henrettet</a:t>
            </a:r>
            <a:r>
              <a:rPr lang="da">
                <a:solidFill>
                  <a:srgbClr val="222222"/>
                </a:solidFill>
                <a:highlight>
                  <a:srgbClr val="FFFFFF"/>
                </a:highlight>
              </a:rPr>
              <a:t> i november 1793. Den officielle anklage gik ud på, at hun gennem sine skrifter havde planlagt et forbryderisk anslag mod «folkesuveræniteten», men der kan ikke være tvivl om, at hendes kamp for kvindernes rettigheder var en medvirkende årsag til, at hun havnede blandt «de mistænkelige».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da"/>
              <a:t>Terrorregimet eksisterede fra 1793-94</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da"/>
              <a:t>Til filmen:</a:t>
            </a:r>
            <a:endParaRPr/>
          </a:p>
          <a:p>
            <a:pPr indent="0" lvl="0" marL="0" rtl="0" algn="l">
              <a:lnSpc>
                <a:spcPct val="100000"/>
              </a:lnSpc>
              <a:spcBef>
                <a:spcPts val="0"/>
              </a:spcBef>
              <a:spcAft>
                <a:spcPts val="0"/>
              </a:spcAft>
              <a:buSzPts val="1100"/>
              <a:buNone/>
            </a:pPr>
            <a:r>
              <a:rPr b="1" lang="da"/>
              <a:t>Mirabeau:</a:t>
            </a:r>
            <a:r>
              <a:rPr lang="da"/>
              <a:t> Adeligt ophav, moderat revolutionær, ville have det enevældige styre lavet om til et konstitutionelt monarki (som OdG), indflydelse i starten af revolutionen. En af broerne i den østlige del af Paris er opkaldt efter Mirabeau. Døde af naturlige årsager i 1791.</a:t>
            </a:r>
            <a:endParaRPr/>
          </a:p>
          <a:p>
            <a:pPr indent="0" lvl="0" marL="0" rtl="0" algn="l">
              <a:lnSpc>
                <a:spcPct val="100000"/>
              </a:lnSpc>
              <a:spcBef>
                <a:spcPts val="0"/>
              </a:spcBef>
              <a:spcAft>
                <a:spcPts val="0"/>
              </a:spcAft>
              <a:buSzPts val="1100"/>
              <a:buNone/>
            </a:pPr>
            <a:r>
              <a:rPr b="1" lang="da"/>
              <a:t>Lafayette:</a:t>
            </a:r>
            <a:r>
              <a:rPr lang="da"/>
              <a:t> Fransk adelig og officer, kendt for sin deltagelse i krigene i Nordamerika, var med til at skrive Menneskerettighedserklæringen, deltog aktivt i revolutionen, som moderat revolutionær, blev beordret arresteret i 1792 og flygtede til Østrig-Ungarn. En kæde af stormagasiner er opkaldt efter ham.</a:t>
            </a:r>
            <a:endParaRPr/>
          </a:p>
          <a:p>
            <a:pPr indent="0" lvl="0" marL="0" rtl="0" algn="l">
              <a:lnSpc>
                <a:spcPct val="100000"/>
              </a:lnSpc>
              <a:spcBef>
                <a:spcPts val="0"/>
              </a:spcBef>
              <a:spcAft>
                <a:spcPts val="0"/>
              </a:spcAft>
              <a:buSzPts val="1100"/>
              <a:buNone/>
            </a:pPr>
            <a:r>
              <a:rPr lang="da"/>
              <a:t>Necker: Borgerlig af ophav, finansminister under Louis XVI, spillede en central rolle i starten af revolutionen, forlod sin stilling i 1790 pga. uoverensstemmelser med nationalforsamlingen.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da"/>
              <a:t>Le Code Noir: Er et dekret som definerede betingelserne for slaverne i de franske kolonier. Udstedt af Louis XIV i 1685</a:t>
            </a:r>
            <a:endParaRPr/>
          </a:p>
          <a:p>
            <a:pPr indent="0" lvl="0" marL="0" rtl="0" algn="l">
              <a:lnSpc>
                <a:spcPct val="100000"/>
              </a:lnSpc>
              <a:spcBef>
                <a:spcPts val="0"/>
              </a:spcBef>
              <a:spcAft>
                <a:spcPts val="0"/>
              </a:spcAft>
              <a:buSzPts val="1100"/>
              <a:buNone/>
            </a:pPr>
            <a:r>
              <a:t/>
            </a:r>
            <a:endParaRPr b="1" sz="1200">
              <a:solidFill>
                <a:srgbClr val="222222"/>
              </a:solidFill>
              <a:highlight>
                <a:srgbClr val="FFFFFF"/>
              </a:highlight>
            </a:endParaRPr>
          </a:p>
          <a:p>
            <a:pPr indent="0" lvl="0" marL="0" rtl="0" algn="l">
              <a:lnSpc>
                <a:spcPct val="100000"/>
              </a:lnSpc>
              <a:spcBef>
                <a:spcPts val="0"/>
              </a:spcBef>
              <a:spcAft>
                <a:spcPts val="0"/>
              </a:spcAft>
              <a:buSzPts val="1100"/>
              <a:buNone/>
            </a:pPr>
            <a:r>
              <a:rPr b="1" lang="da" sz="1200">
                <a:solidFill>
                  <a:srgbClr val="222222"/>
                </a:solidFill>
                <a:highlight>
                  <a:srgbClr val="FFFFFF"/>
                </a:highlight>
              </a:rPr>
              <a:t>Oplysningstiden</a:t>
            </a:r>
            <a:r>
              <a:rPr lang="da" sz="1200">
                <a:solidFill>
                  <a:srgbClr val="222222"/>
                </a:solidFill>
                <a:highlight>
                  <a:srgbClr val="FFFFFF"/>
                </a:highlight>
              </a:rPr>
              <a:t> var en periode i Europas historie fra ca. 1700 til ca. 1800. I perioden var en række oplysningsfilosoffer optaget af at beskrive verden naturvidenskabeligt og menneskets eksistens og betingelser i verden. Mange af filosofferne kritiserede eksisterende samfundsforhold og den politiske kulmination bliver den franske revolution og nedskrivning af Menneskerettighedserklæringen 1789. Bemærk! Den franske menneskerettighedserklæring fra 1789 betragtes som universel, da teksten refererer til borgeren (le citoyen) som stand.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da"/>
              <a:t>Bastillen var et fængsel og symbolet på L’ancien régime. Her sad en række politiske fanger fængslet.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da"/>
              <a:t>Med etablering af Nationalforsamlingen tvinger 3. standen kongen og adelen til at acceptere, at de også skulle have politisk indflydelse og rettigheder.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da"/>
              <a:t>Le Code Noir: Er et dekret som definerede betingelserne for slaverne i de franske kolonier. Udstedt af Louis XIV i 1685.</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da"/>
              <a:t>Terrorregimet regerede fra september 1793 til juli 1794. Revolutionen bliver i disse år mere og mere radikal. Moderate revolutionære støttede det konstitutionelle monarki. Mere radikale revolutionære kæmpede for afskaffelse af monarkiet og indførsel af en republik.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youtube.com/watch?v=WvRT3olP-0I" TargetMode="External"/><Relationship Id="rId4" Type="http://schemas.openxmlformats.org/officeDocument/2006/relationships/hyperlink" Target="https://www.artslant.com/ny/articles/show/49359-olympe-de-gouges-feminist-humanist-and-enlightenment-thinker-of-18th-century-france" TargetMode="External"/><Relationship Id="rId5" Type="http://schemas.openxmlformats.org/officeDocument/2006/relationships/hyperlink" Target="https://xn--rpubliquedeslettres-bzb.fr/gouges-9782824900421.php" TargetMode="External"/><Relationship Id="rId6" Type="http://schemas.openxmlformats.org/officeDocument/2006/relationships/hyperlink" Target="https://fr.wikipedia.org/wiki/Olympe_de_Goug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90330" y="1015675"/>
            <a:ext cx="2592449" cy="2916824"/>
          </a:xfrm>
          <a:prstGeom prst="rect">
            <a:avLst/>
          </a:prstGeom>
          <a:noFill/>
          <a:ln>
            <a:noFill/>
          </a:ln>
        </p:spPr>
      </p:pic>
      <p:sp>
        <p:nvSpPr>
          <p:cNvPr id="55" name="Google Shape;55;p1"/>
          <p:cNvSpPr txBox="1"/>
          <p:nvPr>
            <p:ph type="ctrTitle"/>
          </p:nvPr>
        </p:nvSpPr>
        <p:spPr>
          <a:xfrm>
            <a:off x="376800" y="249750"/>
            <a:ext cx="8520600" cy="1117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lang="da" sz="3500"/>
              <a:t>Olympe de Gouges</a:t>
            </a:r>
            <a:endParaRPr b="1" sz="3500"/>
          </a:p>
          <a:p>
            <a:pPr indent="0" lvl="0" marL="0" rtl="0" algn="ctr">
              <a:lnSpc>
                <a:spcPct val="100000"/>
              </a:lnSpc>
              <a:spcBef>
                <a:spcPts val="0"/>
              </a:spcBef>
              <a:spcAft>
                <a:spcPts val="0"/>
              </a:spcAft>
              <a:buSzPts val="5200"/>
              <a:buNone/>
            </a:pPr>
            <a:r>
              <a:rPr b="1" lang="da" sz="2000"/>
              <a:t>- en kvinde, som kæmpede for lige rettigheder</a:t>
            </a:r>
            <a:endParaRPr b="1" sz="2000"/>
          </a:p>
        </p:txBody>
      </p:sp>
      <p:pic>
        <p:nvPicPr>
          <p:cNvPr id="56" name="Google Shape;56;p1"/>
          <p:cNvPicPr preferRelativeResize="0"/>
          <p:nvPr/>
        </p:nvPicPr>
        <p:blipFill rotWithShape="1">
          <a:blip r:embed="rId4">
            <a:alphaModFix/>
          </a:blip>
          <a:srcRect b="0" l="0" r="0" t="0"/>
          <a:stretch/>
        </p:blipFill>
        <p:spPr>
          <a:xfrm>
            <a:off x="5056797" y="1519650"/>
            <a:ext cx="3472300" cy="3472300"/>
          </a:xfrm>
          <a:prstGeom prst="rect">
            <a:avLst/>
          </a:prstGeom>
          <a:noFill/>
          <a:ln>
            <a:noFill/>
          </a:ln>
        </p:spPr>
      </p:pic>
      <p:pic>
        <p:nvPicPr>
          <p:cNvPr id="57" name="Google Shape;57;p1"/>
          <p:cNvPicPr preferRelativeResize="0"/>
          <p:nvPr/>
        </p:nvPicPr>
        <p:blipFill rotWithShape="1">
          <a:blip r:embed="rId5">
            <a:alphaModFix/>
          </a:blip>
          <a:srcRect b="0" l="0" r="0" t="0"/>
          <a:stretch/>
        </p:blipFill>
        <p:spPr>
          <a:xfrm>
            <a:off x="2945866" y="2515450"/>
            <a:ext cx="1847850" cy="2476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24" name="Shape 124"/>
        <p:cNvGrpSpPr/>
        <p:nvPr/>
      </p:nvGrpSpPr>
      <p:grpSpPr>
        <a:xfrm>
          <a:off x="0" y="0"/>
          <a:ext cx="0" cy="0"/>
          <a:chOff x="0" y="0"/>
          <a:chExt cx="0" cy="0"/>
        </a:xfrm>
      </p:grpSpPr>
      <p:sp>
        <p:nvSpPr>
          <p:cNvPr id="125" name="Google Shape;125;p10"/>
          <p:cNvSpPr txBox="1"/>
          <p:nvPr>
            <p:ph type="ctrTitle"/>
          </p:nvPr>
        </p:nvSpPr>
        <p:spPr>
          <a:xfrm>
            <a:off x="376800" y="249750"/>
            <a:ext cx="8520600" cy="749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da" sz="3500"/>
              <a:t>              </a:t>
            </a:r>
            <a:r>
              <a:rPr b="1" lang="da" sz="3500">
                <a:solidFill>
                  <a:srgbClr val="073763"/>
                </a:solidFill>
                <a:latin typeface="Cambria"/>
                <a:ea typeface="Cambria"/>
                <a:cs typeface="Cambria"/>
                <a:sym typeface="Cambria"/>
              </a:rPr>
              <a:t>Olympe de Gouges</a:t>
            </a:r>
            <a:endParaRPr b="1" sz="3500">
              <a:solidFill>
                <a:srgbClr val="073763"/>
              </a:solidFill>
              <a:latin typeface="Cambria"/>
              <a:ea typeface="Cambria"/>
              <a:cs typeface="Cambria"/>
              <a:sym typeface="Cambria"/>
            </a:endParaRPr>
          </a:p>
          <a:p>
            <a:pPr indent="0" lvl="0" marL="0" rtl="0" algn="l">
              <a:lnSpc>
                <a:spcPct val="100000"/>
              </a:lnSpc>
              <a:spcBef>
                <a:spcPts val="0"/>
              </a:spcBef>
              <a:spcAft>
                <a:spcPts val="0"/>
              </a:spcAft>
              <a:buClr>
                <a:schemeClr val="dk1"/>
              </a:buClr>
              <a:buSzPts val="1100"/>
              <a:buFont typeface="Arial"/>
              <a:buNone/>
            </a:pPr>
            <a:r>
              <a:rPr b="1" lang="da" sz="2000">
                <a:solidFill>
                  <a:srgbClr val="073763"/>
                </a:solidFill>
                <a:latin typeface="Cambria"/>
                <a:ea typeface="Cambria"/>
                <a:cs typeface="Cambria"/>
                <a:sym typeface="Cambria"/>
              </a:rPr>
              <a:t>             - en kvinde, som kæmpede for lige rettigheder</a:t>
            </a:r>
            <a:endParaRPr sz="2000">
              <a:solidFill>
                <a:srgbClr val="073763"/>
              </a:solidFill>
            </a:endParaRPr>
          </a:p>
        </p:txBody>
      </p:sp>
      <p:sp>
        <p:nvSpPr>
          <p:cNvPr id="126" name="Google Shape;126;p10"/>
          <p:cNvSpPr txBox="1"/>
          <p:nvPr/>
        </p:nvSpPr>
        <p:spPr>
          <a:xfrm>
            <a:off x="2786075" y="1133525"/>
            <a:ext cx="6042600" cy="368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da" sz="2000" u="none" cap="none" strike="noStrike">
                <a:solidFill>
                  <a:schemeClr val="dk1"/>
                </a:solidFill>
                <a:latin typeface="Arial"/>
                <a:ea typeface="Arial"/>
                <a:cs typeface="Arial"/>
                <a:sym typeface="Arial"/>
              </a:rPr>
              <a:t> </a:t>
            </a:r>
            <a:r>
              <a:rPr b="0" i="0" lang="da" sz="2000" u="sng" cap="none" strike="noStrike">
                <a:solidFill>
                  <a:srgbClr val="0B5394"/>
                </a:solidFill>
                <a:latin typeface="Arial"/>
                <a:ea typeface="Arial"/>
                <a:cs typeface="Arial"/>
                <a:sym typeface="Arial"/>
              </a:rPr>
              <a:t>Guillotinen </a:t>
            </a:r>
            <a:r>
              <a:rPr b="1" i="0" lang="da" sz="2000" u="sng" cap="none" strike="noStrike">
                <a:solidFill>
                  <a:srgbClr val="0B5394"/>
                </a:solidFill>
                <a:latin typeface="Arial"/>
                <a:ea typeface="Arial"/>
                <a:cs typeface="Arial"/>
                <a:sym typeface="Arial"/>
              </a:rPr>
              <a:t>La Guillotine</a:t>
            </a:r>
            <a:endParaRPr b="1" i="0" sz="2000" u="sng" cap="none" strike="noStrike">
              <a:solidFill>
                <a:srgbClr val="0B539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a" sz="2000" u="none" cap="none" strike="noStrike">
                <a:solidFill>
                  <a:schemeClr val="dk1"/>
                </a:solidFill>
                <a:latin typeface="Arial"/>
                <a:ea typeface="Arial"/>
                <a:cs typeface="Arial"/>
                <a:sym typeface="Arial"/>
              </a:rPr>
              <a:t>                                                                  </a:t>
            </a:r>
            <a:br>
              <a:rPr b="0" i="0" lang="da" sz="2000" u="none" cap="none" strike="noStrike">
                <a:solidFill>
                  <a:schemeClr val="dk1"/>
                </a:solidFill>
                <a:latin typeface="Arial"/>
                <a:ea typeface="Arial"/>
                <a:cs typeface="Arial"/>
                <a:sym typeface="Arial"/>
              </a:rPr>
            </a:br>
            <a:r>
              <a:rPr b="0" i="0" lang="da" sz="2000" u="none" cap="none" strike="noStrike">
                <a:solidFill>
                  <a:srgbClr val="0B5394"/>
                </a:solidFill>
                <a:latin typeface="Arial"/>
                <a:ea typeface="Arial"/>
                <a:cs typeface="Arial"/>
                <a:sym typeface="Arial"/>
              </a:rPr>
              <a:t>Olympes de Gouges blev guillotineret den 3. november 1793. </a:t>
            </a:r>
            <a:br>
              <a:rPr b="0" i="0" lang="da" sz="2000" u="none" cap="none" strike="noStrike">
                <a:solidFill>
                  <a:srgbClr val="0B5394"/>
                </a:solidFill>
                <a:latin typeface="Arial"/>
                <a:ea typeface="Arial"/>
                <a:cs typeface="Arial"/>
                <a:sym typeface="Arial"/>
              </a:rPr>
            </a:br>
            <a:r>
              <a:rPr b="0" i="0" lang="da" sz="2000" u="none" cap="none" strike="noStrike">
                <a:solidFill>
                  <a:srgbClr val="0B5394"/>
                </a:solidFill>
                <a:latin typeface="Arial"/>
                <a:ea typeface="Arial"/>
                <a:cs typeface="Arial"/>
                <a:sym typeface="Arial"/>
              </a:rPr>
              <a:t>17.000 mennesker blev henrettet i guillotinen </a:t>
            </a:r>
            <a:r>
              <a:rPr b="1" i="0" lang="da" sz="2000" u="none" cap="none" strike="noStrike">
                <a:solidFill>
                  <a:srgbClr val="0B5394"/>
                </a:solidFill>
                <a:latin typeface="Arial"/>
                <a:ea typeface="Arial"/>
                <a:cs typeface="Arial"/>
                <a:sym typeface="Arial"/>
              </a:rPr>
              <a:t>la Guillotine</a:t>
            </a:r>
            <a:r>
              <a:rPr b="0" i="0" lang="da" sz="2000" u="none" cap="none" strike="noStrike">
                <a:solidFill>
                  <a:srgbClr val="0B5394"/>
                </a:solidFill>
                <a:latin typeface="Arial"/>
                <a:ea typeface="Arial"/>
                <a:cs typeface="Arial"/>
                <a:sym typeface="Arial"/>
              </a:rPr>
              <a:t> under terrorregimet </a:t>
            </a:r>
            <a:r>
              <a:rPr b="1" i="0" lang="da" sz="2000" u="none" cap="none" strike="noStrike">
                <a:solidFill>
                  <a:srgbClr val="0B5394"/>
                </a:solidFill>
                <a:latin typeface="Arial"/>
                <a:ea typeface="Arial"/>
                <a:cs typeface="Arial"/>
                <a:sym typeface="Arial"/>
              </a:rPr>
              <a:t>La Terreur.</a:t>
            </a:r>
            <a:endParaRPr b="1" i="0" sz="2000" u="none" cap="none" strike="noStrike">
              <a:solidFill>
                <a:srgbClr val="0B539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da" sz="2000" u="none" cap="none" strike="noStrike">
                <a:solidFill>
                  <a:schemeClr val="dk1"/>
                </a:solidFill>
                <a:latin typeface="Arial"/>
                <a:ea typeface="Arial"/>
                <a:cs typeface="Arial"/>
                <a:sym typeface="Arial"/>
              </a:rPr>
              <a:t>                       </a:t>
            </a:r>
            <a:endParaRPr b="1" i="0" sz="2000" u="none" cap="none" strike="noStrike">
              <a:solidFill>
                <a:schemeClr val="dk1"/>
              </a:solidFill>
              <a:latin typeface="Arial"/>
              <a:ea typeface="Arial"/>
              <a:cs typeface="Arial"/>
              <a:sym typeface="Arial"/>
            </a:endParaRPr>
          </a:p>
        </p:txBody>
      </p:sp>
      <p:pic>
        <p:nvPicPr>
          <p:cNvPr id="127" name="Google Shape;127;p10"/>
          <p:cNvPicPr preferRelativeResize="0"/>
          <p:nvPr/>
        </p:nvPicPr>
        <p:blipFill rotWithShape="1">
          <a:blip r:embed="rId3">
            <a:alphaModFix/>
          </a:blip>
          <a:srcRect b="0" l="0" r="52799" t="0"/>
          <a:stretch/>
        </p:blipFill>
        <p:spPr>
          <a:xfrm>
            <a:off x="7841325" y="0"/>
            <a:ext cx="1302675" cy="1682800"/>
          </a:xfrm>
          <a:prstGeom prst="rect">
            <a:avLst/>
          </a:prstGeom>
          <a:noFill/>
          <a:ln>
            <a:noFill/>
          </a:ln>
        </p:spPr>
      </p:pic>
      <p:sp>
        <p:nvSpPr>
          <p:cNvPr id="128" name="Google Shape;128;p10"/>
          <p:cNvSpPr txBox="1"/>
          <p:nvPr/>
        </p:nvSpPr>
        <p:spPr>
          <a:xfrm>
            <a:off x="2853300" y="3210525"/>
            <a:ext cx="6290700" cy="1941300"/>
          </a:xfrm>
          <a:prstGeom prst="rect">
            <a:avLst/>
          </a:prstGeom>
          <a:solidFill>
            <a:srgbClr val="C9DAF8"/>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da" sz="1600" u="none" cap="none" strike="noStrike">
                <a:solidFill>
                  <a:schemeClr val="dk1"/>
                </a:solidFill>
                <a:latin typeface="Arial"/>
                <a:ea typeface="Arial"/>
                <a:cs typeface="Arial"/>
                <a:sym typeface="Arial"/>
              </a:rPr>
              <a:t>Guillotinen var blevet opfundet af en fransk læge Joseph Guillotin. Han var inspireret af tiden oplysningsidéer og optaget af at skabe en human henrettelsesmetode.</a:t>
            </a:r>
            <a:br>
              <a:rPr b="0" i="0" lang="da" sz="1600" u="none" cap="none" strike="noStrike">
                <a:solidFill>
                  <a:schemeClr val="dk1"/>
                </a:solidFill>
                <a:latin typeface="Arial"/>
                <a:ea typeface="Arial"/>
                <a:cs typeface="Arial"/>
                <a:sym typeface="Arial"/>
              </a:rPr>
            </a:br>
            <a:r>
              <a:rPr b="0" i="0" lang="da" sz="1600" u="none" cap="none" strike="noStrike">
                <a:solidFill>
                  <a:schemeClr val="dk1"/>
                </a:solidFill>
                <a:latin typeface="Arial"/>
                <a:ea typeface="Arial"/>
                <a:cs typeface="Arial"/>
                <a:sym typeface="Arial"/>
              </a:rPr>
              <a:t>Guillotinen bliver også et symbol på lighed i henrettelsesmetoderne. Før revolutionen blev de laverestående stænder henrettet ved hængning og de øvre samfundslag ved halshugning af en skarpretter.</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0"/>
          <p:cNvSpPr txBox="1"/>
          <p:nvPr/>
        </p:nvSpPr>
        <p:spPr>
          <a:xfrm>
            <a:off x="568625" y="1770500"/>
            <a:ext cx="1550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a"/>
              <a:t>Indsæt evt. billede af guilllotinen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33" name="Shape 133"/>
        <p:cNvGrpSpPr/>
        <p:nvPr/>
      </p:nvGrpSpPr>
      <p:grpSpPr>
        <a:xfrm>
          <a:off x="0" y="0"/>
          <a:ext cx="0" cy="0"/>
          <a:chOff x="0" y="0"/>
          <a:chExt cx="0" cy="0"/>
        </a:xfrm>
      </p:grpSpPr>
      <p:sp>
        <p:nvSpPr>
          <p:cNvPr id="134" name="Google Shape;134;p11"/>
          <p:cNvSpPr txBox="1"/>
          <p:nvPr>
            <p:ph type="ctrTitle"/>
          </p:nvPr>
        </p:nvSpPr>
        <p:spPr>
          <a:xfrm>
            <a:off x="376800" y="249750"/>
            <a:ext cx="6448800" cy="749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da" sz="3500"/>
              <a:t>       </a:t>
            </a:r>
            <a:r>
              <a:rPr b="1" lang="da" sz="3500">
                <a:solidFill>
                  <a:srgbClr val="073763"/>
                </a:solidFill>
                <a:latin typeface="Cambria"/>
                <a:ea typeface="Cambria"/>
                <a:cs typeface="Cambria"/>
                <a:sym typeface="Cambria"/>
              </a:rPr>
              <a:t>Olympe de Gouges</a:t>
            </a:r>
            <a:endParaRPr b="1" sz="3500">
              <a:solidFill>
                <a:srgbClr val="073763"/>
              </a:solidFill>
              <a:latin typeface="Cambria"/>
              <a:ea typeface="Cambria"/>
              <a:cs typeface="Cambria"/>
              <a:sym typeface="Cambria"/>
            </a:endParaRPr>
          </a:p>
          <a:p>
            <a:pPr indent="0" lvl="0" marL="0" rtl="0" algn="l">
              <a:lnSpc>
                <a:spcPct val="100000"/>
              </a:lnSpc>
              <a:spcBef>
                <a:spcPts val="0"/>
              </a:spcBef>
              <a:spcAft>
                <a:spcPts val="0"/>
              </a:spcAft>
              <a:buSzPts val="5200"/>
              <a:buNone/>
            </a:pPr>
            <a:r>
              <a:rPr b="1" lang="da" sz="2000">
                <a:solidFill>
                  <a:srgbClr val="073763"/>
                </a:solidFill>
                <a:latin typeface="Cambria"/>
                <a:ea typeface="Cambria"/>
                <a:cs typeface="Cambria"/>
                <a:sym typeface="Cambria"/>
              </a:rPr>
              <a:t>           - en kvinde, som kæmpede for lige rettigheder</a:t>
            </a:r>
            <a:endParaRPr sz="2000">
              <a:solidFill>
                <a:srgbClr val="073763"/>
              </a:solidFill>
            </a:endParaRPr>
          </a:p>
        </p:txBody>
      </p:sp>
      <p:sp>
        <p:nvSpPr>
          <p:cNvPr id="135" name="Google Shape;135;p11"/>
          <p:cNvSpPr txBox="1"/>
          <p:nvPr/>
        </p:nvSpPr>
        <p:spPr>
          <a:xfrm>
            <a:off x="195025" y="926325"/>
            <a:ext cx="8621400" cy="368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1" i="0" lang="da" sz="1900" u="none" cap="none" strike="noStrike">
                <a:solidFill>
                  <a:srgbClr val="0B5394"/>
                </a:solidFill>
                <a:latin typeface="Cambria"/>
                <a:ea typeface="Cambria"/>
                <a:cs typeface="Cambria"/>
                <a:sym typeface="Cambria"/>
              </a:rPr>
              <a:t>Resten af lektionen:</a:t>
            </a:r>
            <a:endParaRPr b="1" i="0" sz="1900" u="none" cap="none" strike="noStrike">
              <a:solidFill>
                <a:srgbClr val="0B5394"/>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rgbClr val="0B5394"/>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900"/>
              <a:buFont typeface="Arial"/>
              <a:buNone/>
            </a:pPr>
            <a:r>
              <a:rPr b="1" i="0" lang="da" sz="1900" u="none" cap="none" strike="noStrike">
                <a:solidFill>
                  <a:srgbClr val="0B5394"/>
                </a:solidFill>
                <a:latin typeface="Cambria"/>
                <a:ea typeface="Cambria"/>
                <a:cs typeface="Cambria"/>
                <a:sym typeface="Cambria"/>
              </a:rPr>
              <a:t>- Sammensæt Olympes de Gouges’ udsagn, så de franske citater </a:t>
            </a:r>
            <a:endParaRPr b="1" i="0" sz="1900" u="none" cap="none" strike="noStrike">
              <a:solidFill>
                <a:srgbClr val="0B5394"/>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900"/>
              <a:buFont typeface="Arial"/>
              <a:buNone/>
            </a:pPr>
            <a:r>
              <a:rPr b="1" i="0" lang="da" sz="1900" u="none" cap="none" strike="noStrike">
                <a:solidFill>
                  <a:srgbClr val="0B5394"/>
                </a:solidFill>
                <a:latin typeface="Cambria"/>
                <a:ea typeface="Cambria"/>
                <a:cs typeface="Cambria"/>
                <a:sym typeface="Cambria"/>
              </a:rPr>
              <a:t>får den rigtige danske oversættelse.</a:t>
            </a:r>
            <a:endParaRPr b="0" i="0" sz="1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900" u="none" cap="none" strike="noStrike">
              <a:solidFill>
                <a:srgbClr val="0B5394"/>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900"/>
              <a:buFont typeface="Arial"/>
              <a:buNone/>
            </a:pPr>
            <a:r>
              <a:rPr b="1" i="0" lang="da" sz="1900" u="none" cap="none" strike="noStrike">
                <a:solidFill>
                  <a:srgbClr val="0B5394"/>
                </a:solidFill>
                <a:latin typeface="Cambria"/>
                <a:ea typeface="Cambria"/>
                <a:cs typeface="Cambria"/>
                <a:sym typeface="Cambria"/>
              </a:rPr>
              <a:t>- Gruppearbejde: Skriv et kort opråb (eksklamation), som I forestiller jer, at Olympe de Gouges har sagt, da hun stod på skafottet foran guillotinen la guillotine. Tag udgangspunkt i de citater, som I lige har sat sammen og lad jer inspirere af de andre gloser nederst på sedlen.</a:t>
            </a:r>
            <a:endParaRPr b="1" i="0" sz="1900" u="none" cap="none" strike="noStrike">
              <a:solidFill>
                <a:srgbClr val="0B5394"/>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100"/>
              <a:buFont typeface="Arial"/>
              <a:buNone/>
            </a:pPr>
            <a:r>
              <a:t/>
            </a:r>
            <a:endParaRPr b="1" i="0" sz="1900" u="none" cap="none" strike="noStrike">
              <a:solidFill>
                <a:srgbClr val="0B5394"/>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900"/>
              <a:buFont typeface="Arial"/>
              <a:buNone/>
            </a:pPr>
            <a:r>
              <a:rPr b="1" i="0" lang="da" sz="1900" u="none" cap="none" strike="noStrike">
                <a:solidFill>
                  <a:srgbClr val="0B5394"/>
                </a:solidFill>
                <a:latin typeface="Cambria"/>
                <a:ea typeface="Cambria"/>
                <a:cs typeface="Cambria"/>
                <a:sym typeface="Cambria"/>
              </a:rPr>
              <a:t>-Når I er færdige med jeres opråb (eksklamation), går I op foran guillotinen la guillotine og et gruppemedlem siger det højt. Gerne flere i gruppen, hvis der er tid. Et andet gruppemedlem tager et billede og printer det og sætter det på jeres Europakort sammen med jeres opråb (eksklamation)</a:t>
            </a:r>
            <a:endParaRPr b="1" i="0" sz="1900" u="none" cap="none" strike="noStrike">
              <a:solidFill>
                <a:srgbClr val="0B5394"/>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100"/>
              <a:buFont typeface="Arial"/>
              <a:buNone/>
            </a:pPr>
            <a:r>
              <a:t/>
            </a:r>
            <a:endParaRPr b="1" i="0" sz="2000" u="none" cap="none" strike="noStrike">
              <a:solidFill>
                <a:srgbClr val="0B5394"/>
              </a:solidFill>
              <a:latin typeface="Cambria"/>
              <a:ea typeface="Cambria"/>
              <a:cs typeface="Cambria"/>
              <a:sym typeface="Cambria"/>
            </a:endParaRPr>
          </a:p>
        </p:txBody>
      </p:sp>
      <p:pic>
        <p:nvPicPr>
          <p:cNvPr id="136" name="Google Shape;136;p11"/>
          <p:cNvPicPr preferRelativeResize="0"/>
          <p:nvPr/>
        </p:nvPicPr>
        <p:blipFill rotWithShape="1">
          <a:blip r:embed="rId3">
            <a:alphaModFix/>
          </a:blip>
          <a:srcRect b="0" l="0" r="52799" t="0"/>
          <a:stretch/>
        </p:blipFill>
        <p:spPr>
          <a:xfrm>
            <a:off x="7422726" y="0"/>
            <a:ext cx="1721275" cy="22235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40" name="Shape 140"/>
        <p:cNvGrpSpPr/>
        <p:nvPr/>
      </p:nvGrpSpPr>
      <p:grpSpPr>
        <a:xfrm>
          <a:off x="0" y="0"/>
          <a:ext cx="0" cy="0"/>
          <a:chOff x="0" y="0"/>
          <a:chExt cx="0" cy="0"/>
        </a:xfrm>
      </p:grpSpPr>
      <p:sp>
        <p:nvSpPr>
          <p:cNvPr id="141" name="Google Shape;141;p12"/>
          <p:cNvSpPr txBox="1"/>
          <p:nvPr>
            <p:ph type="ctrTitle"/>
          </p:nvPr>
        </p:nvSpPr>
        <p:spPr>
          <a:xfrm>
            <a:off x="376800" y="249750"/>
            <a:ext cx="8520600" cy="1117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lang="da" sz="3500">
                <a:solidFill>
                  <a:srgbClr val="0B5394"/>
                </a:solidFill>
                <a:latin typeface="Cambria"/>
                <a:ea typeface="Cambria"/>
                <a:cs typeface="Cambria"/>
                <a:sym typeface="Cambria"/>
              </a:rPr>
              <a:t>Olympe de Gouges</a:t>
            </a:r>
            <a:endParaRPr b="1" sz="3500">
              <a:solidFill>
                <a:srgbClr val="0B5394"/>
              </a:solidFill>
              <a:latin typeface="Cambria"/>
              <a:ea typeface="Cambria"/>
              <a:cs typeface="Cambria"/>
              <a:sym typeface="Cambria"/>
            </a:endParaRPr>
          </a:p>
          <a:p>
            <a:pPr indent="0" lvl="0" marL="0" rtl="0" algn="ctr">
              <a:lnSpc>
                <a:spcPct val="100000"/>
              </a:lnSpc>
              <a:spcBef>
                <a:spcPts val="0"/>
              </a:spcBef>
              <a:spcAft>
                <a:spcPts val="0"/>
              </a:spcAft>
              <a:buSzPts val="5200"/>
              <a:buNone/>
            </a:pPr>
            <a:r>
              <a:rPr b="1" lang="da" sz="2000">
                <a:solidFill>
                  <a:srgbClr val="0B5394"/>
                </a:solidFill>
                <a:latin typeface="Cambria"/>
                <a:ea typeface="Cambria"/>
                <a:cs typeface="Cambria"/>
                <a:sym typeface="Cambria"/>
              </a:rPr>
              <a:t>- en kvinde, som kæmpede for lige rettigheder</a:t>
            </a:r>
            <a:endParaRPr b="1" sz="2000">
              <a:solidFill>
                <a:srgbClr val="0B5394"/>
              </a:solidFill>
              <a:latin typeface="Cambria"/>
              <a:ea typeface="Cambria"/>
              <a:cs typeface="Cambria"/>
              <a:sym typeface="Cambria"/>
            </a:endParaRPr>
          </a:p>
        </p:txBody>
      </p:sp>
      <p:sp>
        <p:nvSpPr>
          <p:cNvPr id="142" name="Google Shape;142;p12"/>
          <p:cNvSpPr txBox="1"/>
          <p:nvPr/>
        </p:nvSpPr>
        <p:spPr>
          <a:xfrm>
            <a:off x="807325" y="1783950"/>
            <a:ext cx="7800000" cy="324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da" sz="1800" u="none" cap="none" strike="noStrike">
                <a:solidFill>
                  <a:srgbClr val="3D85C6"/>
                </a:solidFill>
                <a:latin typeface="Arial"/>
                <a:ea typeface="Arial"/>
                <a:cs typeface="Arial"/>
                <a:sym typeface="Arial"/>
              </a:rPr>
              <a:t>Litteraturliste:</a:t>
            </a:r>
            <a:endParaRPr b="1" i="0" sz="1800" u="none" cap="none" strike="noStrike">
              <a:solidFill>
                <a:srgbClr val="3D85C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da" sz="1800" u="sng" cap="none" strike="noStrike">
                <a:solidFill>
                  <a:srgbClr val="3D85C6"/>
                </a:solidFill>
                <a:latin typeface="Arial"/>
                <a:ea typeface="Arial"/>
                <a:cs typeface="Arial"/>
                <a:sym typeface="Arial"/>
                <a:hlinkClick r:id="rId3">
                  <a:extLst>
                    <a:ext uri="{A12FA001-AC4F-418D-AE19-62706E023703}">
                      <ahyp:hlinkClr val="tx"/>
                    </a:ext>
                  </a:extLst>
                </a:hlinkClick>
              </a:rPr>
              <a:t>https://www.youtube.com/watch?v=WvRT3olP-0I</a:t>
            </a:r>
            <a:endParaRPr b="0" i="0" sz="1800" u="none" cap="none" strike="noStrike">
              <a:solidFill>
                <a:srgbClr val="3D85C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D85C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da" sz="1800" u="none" cap="none" strike="noStrike">
                <a:solidFill>
                  <a:srgbClr val="3D85C6"/>
                </a:solidFill>
                <a:latin typeface="Arial"/>
                <a:ea typeface="Arial"/>
                <a:cs typeface="Arial"/>
                <a:sym typeface="Arial"/>
              </a:rPr>
              <a:t>Execution of Olympe de Gouges" Photo-composite by Holly Marie Armishaw, 2017</a:t>
            </a:r>
            <a:endParaRPr b="0" i="0" sz="1800" u="none" cap="none" strike="noStrike">
              <a:solidFill>
                <a:srgbClr val="3D85C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br>
              <a:rPr b="0" i="0" lang="da" sz="1800" u="none" cap="none" strike="noStrike">
                <a:solidFill>
                  <a:srgbClr val="3D85C6"/>
                </a:solidFill>
                <a:highlight>
                  <a:srgbClr val="FFFFFF"/>
                </a:highlight>
                <a:latin typeface="Arial"/>
                <a:ea typeface="Arial"/>
                <a:cs typeface="Arial"/>
                <a:sym typeface="Arial"/>
              </a:rPr>
            </a:br>
            <a:r>
              <a:rPr b="0" i="0" lang="da" sz="1800" u="sng" cap="none" strike="noStrike">
                <a:solidFill>
                  <a:srgbClr val="3D85C6"/>
                </a:solidFill>
                <a:latin typeface="Arial"/>
                <a:ea typeface="Arial"/>
                <a:cs typeface="Arial"/>
                <a:sym typeface="Arial"/>
                <a:hlinkClick r:id="rId4">
                  <a:extLst>
                    <a:ext uri="{A12FA001-AC4F-418D-AE19-62706E023703}">
                      <ahyp:hlinkClr val="tx"/>
                    </a:ext>
                  </a:extLst>
                </a:hlinkClick>
              </a:rPr>
              <a:t>https://www.artslant.com/ny/articles/show/49359-olympe-de-gouges-feminist-humanist-and-enlightenment-thinker-of-18th-century-france</a:t>
            </a:r>
            <a:endParaRPr b="0" i="0" sz="1800" u="none" cap="none" strike="noStrike">
              <a:solidFill>
                <a:srgbClr val="3D85C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D85C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da" sz="1800" u="sng" cap="none" strike="noStrike">
                <a:solidFill>
                  <a:srgbClr val="3D85C6"/>
                </a:solidFill>
                <a:latin typeface="Arial"/>
                <a:ea typeface="Arial"/>
                <a:cs typeface="Arial"/>
                <a:sym typeface="Arial"/>
                <a:hlinkClick r:id="rId5">
                  <a:extLst>
                    <a:ext uri="{A12FA001-AC4F-418D-AE19-62706E023703}">
                      <ahyp:hlinkClr val="tx"/>
                    </a:ext>
                  </a:extLst>
                </a:hlinkClick>
              </a:rPr>
              <a:t>https://xn--rpubliquedeslettres-bzb.fr/gouges-9782824900421.php</a:t>
            </a:r>
            <a:endParaRPr b="0" i="0" sz="1800" u="none" cap="none" strike="noStrike">
              <a:solidFill>
                <a:srgbClr val="3D85C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D85C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da" sz="1800" u="sng" cap="none" strike="noStrike">
                <a:solidFill>
                  <a:schemeClr val="hlink"/>
                </a:solidFill>
                <a:latin typeface="Arial"/>
                <a:ea typeface="Arial"/>
                <a:cs typeface="Arial"/>
                <a:sym typeface="Arial"/>
                <a:hlinkClick r:id="rId6"/>
              </a:rPr>
              <a:t>https://fr.wikipedia.org/wiki/Olympe_de_Gouges</a:t>
            </a:r>
            <a:endParaRPr b="0" i="0" sz="1800" u="none" cap="none" strike="noStrike">
              <a:solidFill>
                <a:srgbClr val="3D85C6"/>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61" name="Shape 61"/>
        <p:cNvGrpSpPr/>
        <p:nvPr/>
      </p:nvGrpSpPr>
      <p:grpSpPr>
        <a:xfrm>
          <a:off x="0" y="0"/>
          <a:ext cx="0" cy="0"/>
          <a:chOff x="0" y="0"/>
          <a:chExt cx="0" cy="0"/>
        </a:xfrm>
      </p:grpSpPr>
      <p:sp>
        <p:nvSpPr>
          <p:cNvPr id="62" name="Google Shape;62;p2"/>
          <p:cNvSpPr txBox="1"/>
          <p:nvPr>
            <p:ph type="ctrTitle"/>
          </p:nvPr>
        </p:nvSpPr>
        <p:spPr>
          <a:xfrm>
            <a:off x="376800" y="249750"/>
            <a:ext cx="8520600" cy="1117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lang="da" sz="3500">
                <a:solidFill>
                  <a:srgbClr val="073763"/>
                </a:solidFill>
              </a:rPr>
              <a:t>Olympe de Gouges</a:t>
            </a:r>
            <a:endParaRPr b="1" sz="3500">
              <a:solidFill>
                <a:srgbClr val="073763"/>
              </a:solidFill>
            </a:endParaRPr>
          </a:p>
          <a:p>
            <a:pPr indent="0" lvl="0" marL="0" rtl="0" algn="ctr">
              <a:lnSpc>
                <a:spcPct val="100000"/>
              </a:lnSpc>
              <a:spcBef>
                <a:spcPts val="0"/>
              </a:spcBef>
              <a:spcAft>
                <a:spcPts val="0"/>
              </a:spcAft>
              <a:buSzPts val="5200"/>
              <a:buNone/>
            </a:pPr>
            <a:r>
              <a:rPr b="1" lang="da" sz="2000">
                <a:solidFill>
                  <a:srgbClr val="073763"/>
                </a:solidFill>
              </a:rPr>
              <a:t>- en kvinde, som kæmpede for lige rettigheder</a:t>
            </a:r>
            <a:endParaRPr b="1" sz="2000">
              <a:solidFill>
                <a:srgbClr val="073763"/>
              </a:solidFill>
            </a:endParaRPr>
          </a:p>
        </p:txBody>
      </p:sp>
      <p:pic>
        <p:nvPicPr>
          <p:cNvPr id="63" name="Google Shape;63;p2"/>
          <p:cNvPicPr preferRelativeResize="0"/>
          <p:nvPr/>
        </p:nvPicPr>
        <p:blipFill rotWithShape="1">
          <a:blip r:embed="rId3">
            <a:alphaModFix/>
          </a:blip>
          <a:srcRect b="0" l="0" r="0" t="0"/>
          <a:stretch/>
        </p:blipFill>
        <p:spPr>
          <a:xfrm>
            <a:off x="6545175" y="1302575"/>
            <a:ext cx="2483650" cy="2483650"/>
          </a:xfrm>
          <a:prstGeom prst="rect">
            <a:avLst/>
          </a:prstGeom>
          <a:noFill/>
          <a:ln>
            <a:noFill/>
          </a:ln>
        </p:spPr>
      </p:pic>
      <p:pic>
        <p:nvPicPr>
          <p:cNvPr id="64" name="Google Shape;64;p2"/>
          <p:cNvPicPr preferRelativeResize="0"/>
          <p:nvPr/>
        </p:nvPicPr>
        <p:blipFill rotWithShape="1">
          <a:blip r:embed="rId4">
            <a:alphaModFix/>
          </a:blip>
          <a:srcRect b="0" l="0" r="0" t="0"/>
          <a:stretch/>
        </p:blipFill>
        <p:spPr>
          <a:xfrm>
            <a:off x="7475744" y="3062050"/>
            <a:ext cx="1553082" cy="2081450"/>
          </a:xfrm>
          <a:prstGeom prst="rect">
            <a:avLst/>
          </a:prstGeom>
          <a:noFill/>
          <a:ln>
            <a:noFill/>
          </a:ln>
        </p:spPr>
      </p:pic>
      <p:sp>
        <p:nvSpPr>
          <p:cNvPr id="65" name="Google Shape;65;p2"/>
          <p:cNvSpPr txBox="1"/>
          <p:nvPr/>
        </p:nvSpPr>
        <p:spPr>
          <a:xfrm>
            <a:off x="376800" y="1661400"/>
            <a:ext cx="6168300" cy="31896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da" sz="2000" u="none" cap="none" strike="noStrike">
                <a:solidFill>
                  <a:srgbClr val="000000"/>
                </a:solidFill>
                <a:latin typeface="Arial"/>
                <a:ea typeface="Arial"/>
                <a:cs typeface="Arial"/>
                <a:sym typeface="Arial"/>
              </a:rPr>
              <a:t>                     </a:t>
            </a:r>
            <a:r>
              <a:rPr b="1" i="0" lang="da" sz="2000" u="sng" cap="none" strike="noStrike">
                <a:solidFill>
                  <a:srgbClr val="0B5394"/>
                </a:solidFill>
                <a:latin typeface="Cambria"/>
                <a:ea typeface="Cambria"/>
                <a:cs typeface="Cambria"/>
                <a:sym typeface="Cambria"/>
              </a:rPr>
              <a:t>Fransklektionens program</a:t>
            </a:r>
            <a:br>
              <a:rPr b="1" i="0" lang="da" sz="2000" u="sng" cap="none" strike="noStrike">
                <a:solidFill>
                  <a:srgbClr val="0B5394"/>
                </a:solidFill>
                <a:latin typeface="Cambria"/>
                <a:ea typeface="Cambria"/>
                <a:cs typeface="Cambria"/>
                <a:sym typeface="Cambria"/>
              </a:rPr>
            </a:br>
            <a:r>
              <a:rPr b="1" i="0" lang="da" sz="2000" u="none" cap="none" strike="noStrike">
                <a:solidFill>
                  <a:srgbClr val="0B5394"/>
                </a:solidFill>
                <a:latin typeface="Cambria"/>
                <a:ea typeface="Cambria"/>
                <a:cs typeface="Cambria"/>
                <a:sym typeface="Cambria"/>
              </a:rPr>
              <a:t>                                </a:t>
            </a:r>
            <a:endParaRPr b="1" i="0" sz="2000" u="none" cap="none" strike="noStrike">
              <a:solidFill>
                <a:srgbClr val="0B5394"/>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000"/>
              <a:buFont typeface="Arial"/>
              <a:buNone/>
            </a:pPr>
            <a:r>
              <a:rPr b="1" i="0" lang="da" sz="2000" u="none" cap="none" strike="noStrike">
                <a:solidFill>
                  <a:srgbClr val="0B5394"/>
                </a:solidFill>
                <a:latin typeface="Cambria"/>
                <a:ea typeface="Cambria"/>
                <a:cs typeface="Cambria"/>
                <a:sym typeface="Cambria"/>
              </a:rPr>
              <a:t>- Introduktion til Olympe de Gouges</a:t>
            </a:r>
            <a:endParaRPr b="1" i="0" sz="2000" u="none" cap="none" strike="noStrike">
              <a:solidFill>
                <a:srgbClr val="0B5394"/>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000"/>
              <a:buFont typeface="Arial"/>
              <a:buNone/>
            </a:pPr>
            <a:r>
              <a:rPr b="1" i="0" lang="da" sz="2000" u="none" cap="none" strike="noStrike">
                <a:solidFill>
                  <a:srgbClr val="0B5394"/>
                </a:solidFill>
                <a:latin typeface="Cambria"/>
                <a:ea typeface="Cambria"/>
                <a:cs typeface="Cambria"/>
                <a:sym typeface="Cambria"/>
              </a:rPr>
              <a:t>- Sammensæt danske og franske udsagn</a:t>
            </a:r>
            <a:endParaRPr b="1" i="0" sz="2000" u="none" cap="none" strike="noStrike">
              <a:solidFill>
                <a:srgbClr val="0B5394"/>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000"/>
              <a:buFont typeface="Arial"/>
              <a:buNone/>
            </a:pPr>
            <a:r>
              <a:rPr b="1" i="0" lang="da" sz="2000" u="none" cap="none" strike="noStrike">
                <a:solidFill>
                  <a:srgbClr val="0B5394"/>
                </a:solidFill>
                <a:latin typeface="Cambria"/>
                <a:ea typeface="Cambria"/>
                <a:cs typeface="Cambria"/>
                <a:sym typeface="Cambria"/>
              </a:rPr>
              <a:t>- Gruppearbejde: med inspiration i OdG’s citater. Lav et opråb, som I forestiller, hun har sagt foran</a:t>
            </a:r>
            <a:endParaRPr b="1" i="0" sz="2000" u="none" cap="none" strike="noStrike">
              <a:solidFill>
                <a:srgbClr val="0B5394"/>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000"/>
              <a:buFont typeface="Arial"/>
              <a:buNone/>
            </a:pPr>
            <a:r>
              <a:rPr b="1" i="0" lang="da" sz="2000" u="none" cap="none" strike="noStrike">
                <a:solidFill>
                  <a:srgbClr val="0B5394"/>
                </a:solidFill>
                <a:latin typeface="Cambria"/>
                <a:ea typeface="Cambria"/>
                <a:cs typeface="Cambria"/>
                <a:sym typeface="Cambria"/>
              </a:rPr>
              <a:t>guillotinen. </a:t>
            </a:r>
            <a:endParaRPr b="1" i="0" sz="2000" u="none" cap="none" strike="noStrike">
              <a:solidFill>
                <a:srgbClr val="0B5394"/>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000"/>
              <a:buFont typeface="Arial"/>
              <a:buNone/>
            </a:pPr>
            <a:r>
              <a:rPr b="1" i="0" lang="da" sz="2000" u="none" cap="none" strike="noStrike">
                <a:solidFill>
                  <a:srgbClr val="0B5394"/>
                </a:solidFill>
                <a:latin typeface="Cambria"/>
                <a:ea typeface="Cambria"/>
                <a:cs typeface="Cambria"/>
                <a:sym typeface="Cambria"/>
              </a:rPr>
              <a:t>- Fremfør jeres opråb foran guillotinen. </a:t>
            </a:r>
            <a:br>
              <a:rPr b="0" i="0" lang="da" sz="2000" u="none" cap="none" strike="noStrike">
                <a:solidFill>
                  <a:srgbClr val="741B47"/>
                </a:solidFill>
                <a:latin typeface="Arial"/>
                <a:ea typeface="Arial"/>
                <a:cs typeface="Arial"/>
                <a:sym typeface="Arial"/>
              </a:rPr>
            </a:br>
            <a:br>
              <a:rPr b="0" i="0" lang="da" sz="2000" u="none" cap="none" strike="noStrike">
                <a:solidFill>
                  <a:srgbClr val="741B47"/>
                </a:solidFill>
                <a:latin typeface="Arial"/>
                <a:ea typeface="Arial"/>
                <a:cs typeface="Arial"/>
                <a:sym typeface="Arial"/>
              </a:rPr>
            </a:br>
            <a:r>
              <a:rPr b="0" i="0" lang="da"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pic>
        <p:nvPicPr>
          <p:cNvPr id="66" name="Google Shape;66;p2"/>
          <p:cNvPicPr preferRelativeResize="0"/>
          <p:nvPr/>
        </p:nvPicPr>
        <p:blipFill rotWithShape="1">
          <a:blip r:embed="rId5">
            <a:alphaModFix/>
          </a:blip>
          <a:srcRect b="0" l="0" r="0" t="0"/>
          <a:stretch/>
        </p:blipFill>
        <p:spPr>
          <a:xfrm>
            <a:off x="1" y="0"/>
            <a:ext cx="1847849" cy="20790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1000"/>
                                        <p:tgtEl>
                                          <p:spTgt spid="6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70" name="Shape 70"/>
        <p:cNvGrpSpPr/>
        <p:nvPr/>
      </p:nvGrpSpPr>
      <p:grpSpPr>
        <a:xfrm>
          <a:off x="0" y="0"/>
          <a:ext cx="0" cy="0"/>
          <a:chOff x="0" y="0"/>
          <a:chExt cx="0" cy="0"/>
        </a:xfrm>
      </p:grpSpPr>
      <p:sp>
        <p:nvSpPr>
          <p:cNvPr id="71" name="Google Shape;71;p3"/>
          <p:cNvSpPr txBox="1"/>
          <p:nvPr>
            <p:ph type="ctrTitle"/>
          </p:nvPr>
        </p:nvSpPr>
        <p:spPr>
          <a:xfrm>
            <a:off x="376800" y="249750"/>
            <a:ext cx="8520600" cy="1117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lang="da" sz="3500">
                <a:solidFill>
                  <a:srgbClr val="073763"/>
                </a:solidFill>
              </a:rPr>
              <a:t>Olympe de Gouges</a:t>
            </a:r>
            <a:endParaRPr b="1" sz="3500">
              <a:solidFill>
                <a:srgbClr val="073763"/>
              </a:solidFill>
            </a:endParaRPr>
          </a:p>
          <a:p>
            <a:pPr indent="0" lvl="0" marL="0" rtl="0" algn="ctr">
              <a:lnSpc>
                <a:spcPct val="100000"/>
              </a:lnSpc>
              <a:spcBef>
                <a:spcPts val="0"/>
              </a:spcBef>
              <a:spcAft>
                <a:spcPts val="0"/>
              </a:spcAft>
              <a:buSzPts val="5200"/>
              <a:buNone/>
            </a:pPr>
            <a:r>
              <a:rPr b="1" lang="da" sz="2000">
                <a:solidFill>
                  <a:srgbClr val="073763"/>
                </a:solidFill>
              </a:rPr>
              <a:t>- en kvinde, som kæmpede for lige rettigheder</a:t>
            </a:r>
            <a:endParaRPr b="1" sz="2000">
              <a:solidFill>
                <a:srgbClr val="073763"/>
              </a:solidFill>
            </a:endParaRPr>
          </a:p>
        </p:txBody>
      </p:sp>
      <p:pic>
        <p:nvPicPr>
          <p:cNvPr id="72" name="Google Shape;72;p3"/>
          <p:cNvPicPr preferRelativeResize="0"/>
          <p:nvPr/>
        </p:nvPicPr>
        <p:blipFill rotWithShape="1">
          <a:blip r:embed="rId3">
            <a:alphaModFix/>
          </a:blip>
          <a:srcRect b="0" l="0" r="0" t="0"/>
          <a:stretch/>
        </p:blipFill>
        <p:spPr>
          <a:xfrm>
            <a:off x="6792925" y="1550325"/>
            <a:ext cx="2235900" cy="2235900"/>
          </a:xfrm>
          <a:prstGeom prst="rect">
            <a:avLst/>
          </a:prstGeom>
          <a:noFill/>
          <a:ln>
            <a:noFill/>
          </a:ln>
        </p:spPr>
      </p:pic>
      <p:pic>
        <p:nvPicPr>
          <p:cNvPr id="73" name="Google Shape;73;p3"/>
          <p:cNvPicPr preferRelativeResize="0"/>
          <p:nvPr/>
        </p:nvPicPr>
        <p:blipFill rotWithShape="1">
          <a:blip r:embed="rId4">
            <a:alphaModFix/>
          </a:blip>
          <a:srcRect b="0" l="0" r="0" t="0"/>
          <a:stretch/>
        </p:blipFill>
        <p:spPr>
          <a:xfrm>
            <a:off x="7694036" y="3354600"/>
            <a:ext cx="1334789" cy="1788900"/>
          </a:xfrm>
          <a:prstGeom prst="rect">
            <a:avLst/>
          </a:prstGeom>
          <a:noFill/>
          <a:ln>
            <a:noFill/>
          </a:ln>
        </p:spPr>
      </p:pic>
      <p:sp>
        <p:nvSpPr>
          <p:cNvPr id="74" name="Google Shape;74;p3"/>
          <p:cNvSpPr txBox="1"/>
          <p:nvPr/>
        </p:nvSpPr>
        <p:spPr>
          <a:xfrm>
            <a:off x="0" y="2722450"/>
            <a:ext cx="4781700" cy="17889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da" sz="2000" u="none" cap="none" strike="noStrike">
                <a:solidFill>
                  <a:srgbClr val="000000"/>
                </a:solidFill>
                <a:latin typeface="Arial"/>
                <a:ea typeface="Arial"/>
                <a:cs typeface="Arial"/>
                <a:sym typeface="Arial"/>
              </a:rPr>
              <a:t>       </a:t>
            </a:r>
            <a:r>
              <a:rPr b="1" i="0" lang="da" sz="3100" u="none" cap="none" strike="noStrike">
                <a:solidFill>
                  <a:srgbClr val="0B5394"/>
                </a:solidFill>
                <a:latin typeface="Cambria"/>
                <a:ea typeface="Cambria"/>
                <a:cs typeface="Cambria"/>
                <a:sym typeface="Cambria"/>
              </a:rPr>
              <a:t>Fortæl, hvad I ved om </a:t>
            </a:r>
            <a:endParaRPr b="1" i="0" sz="3100" u="none" cap="none" strike="noStrike">
              <a:solidFill>
                <a:srgbClr val="0B5394"/>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3100"/>
              <a:buFont typeface="Arial"/>
              <a:buNone/>
            </a:pPr>
            <a:r>
              <a:rPr b="1" i="0" lang="da" sz="3100" u="none" cap="none" strike="noStrike">
                <a:solidFill>
                  <a:srgbClr val="0B5394"/>
                </a:solidFill>
                <a:latin typeface="Cambria"/>
                <a:ea typeface="Cambria"/>
                <a:cs typeface="Cambria"/>
                <a:sym typeface="Cambria"/>
              </a:rPr>
              <a:t>Olympe de Gouges på</a:t>
            </a:r>
            <a:endParaRPr b="1" i="0" sz="3100" u="none" cap="none" strike="noStrike">
              <a:solidFill>
                <a:srgbClr val="0B5394"/>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3100"/>
              <a:buFont typeface="Arial"/>
              <a:buNone/>
            </a:pPr>
            <a:r>
              <a:rPr b="1" i="0" lang="da" sz="3100" u="none" cap="none" strike="noStrike">
                <a:solidFill>
                  <a:srgbClr val="0B5394"/>
                </a:solidFill>
                <a:latin typeface="Cambria"/>
                <a:ea typeface="Cambria"/>
                <a:cs typeface="Cambria"/>
                <a:sym typeface="Cambria"/>
              </a:rPr>
              <a:t>baggrund af lektien.</a:t>
            </a:r>
            <a:endParaRPr b="1" i="0" sz="3100" u="none" cap="none" strike="noStrike">
              <a:solidFill>
                <a:srgbClr val="0B5394"/>
              </a:solidFill>
              <a:latin typeface="Cambria"/>
              <a:ea typeface="Cambria"/>
              <a:cs typeface="Cambria"/>
              <a:sym typeface="Cambria"/>
            </a:endParaRPr>
          </a:p>
        </p:txBody>
      </p:sp>
      <p:pic>
        <p:nvPicPr>
          <p:cNvPr id="75" name="Google Shape;75;p3"/>
          <p:cNvPicPr preferRelativeResize="0"/>
          <p:nvPr/>
        </p:nvPicPr>
        <p:blipFill rotWithShape="1">
          <a:blip r:embed="rId5">
            <a:alphaModFix/>
          </a:blip>
          <a:srcRect b="0" l="0" r="0" t="0"/>
          <a:stretch/>
        </p:blipFill>
        <p:spPr>
          <a:xfrm>
            <a:off x="1" y="0"/>
            <a:ext cx="1847849" cy="20790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p:tgtEl>
                                          <p:spTgt spid="7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79" name="Shape 79"/>
        <p:cNvGrpSpPr/>
        <p:nvPr/>
      </p:nvGrpSpPr>
      <p:grpSpPr>
        <a:xfrm>
          <a:off x="0" y="0"/>
          <a:ext cx="0" cy="0"/>
          <a:chOff x="0" y="0"/>
          <a:chExt cx="0" cy="0"/>
        </a:xfrm>
      </p:grpSpPr>
      <p:pic>
        <p:nvPicPr>
          <p:cNvPr id="80" name="Google Shape;80;p4"/>
          <p:cNvPicPr preferRelativeResize="0"/>
          <p:nvPr/>
        </p:nvPicPr>
        <p:blipFill rotWithShape="1">
          <a:blip r:embed="rId3">
            <a:alphaModFix/>
          </a:blip>
          <a:srcRect b="0" l="0" r="0" t="0"/>
          <a:stretch/>
        </p:blipFill>
        <p:spPr>
          <a:xfrm>
            <a:off x="5524381" y="1224025"/>
            <a:ext cx="3567294" cy="3841349"/>
          </a:xfrm>
          <a:prstGeom prst="rect">
            <a:avLst/>
          </a:prstGeom>
          <a:noFill/>
          <a:ln>
            <a:noFill/>
          </a:ln>
        </p:spPr>
      </p:pic>
      <p:sp>
        <p:nvSpPr>
          <p:cNvPr id="81" name="Google Shape;81;p4"/>
          <p:cNvSpPr txBox="1"/>
          <p:nvPr>
            <p:ph type="ctrTitle"/>
          </p:nvPr>
        </p:nvSpPr>
        <p:spPr>
          <a:xfrm>
            <a:off x="376800" y="106525"/>
            <a:ext cx="8520600" cy="1117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lang="da" sz="3500">
                <a:solidFill>
                  <a:srgbClr val="0B5394"/>
                </a:solidFill>
                <a:latin typeface="Cambria"/>
                <a:ea typeface="Cambria"/>
                <a:cs typeface="Cambria"/>
                <a:sym typeface="Cambria"/>
              </a:rPr>
              <a:t>Olympe de Gouges</a:t>
            </a:r>
            <a:endParaRPr b="1" sz="3500">
              <a:solidFill>
                <a:srgbClr val="0B5394"/>
              </a:solidFill>
              <a:latin typeface="Cambria"/>
              <a:ea typeface="Cambria"/>
              <a:cs typeface="Cambria"/>
              <a:sym typeface="Cambria"/>
            </a:endParaRPr>
          </a:p>
          <a:p>
            <a:pPr indent="0" lvl="0" marL="0" rtl="0" algn="ctr">
              <a:lnSpc>
                <a:spcPct val="100000"/>
              </a:lnSpc>
              <a:spcBef>
                <a:spcPts val="0"/>
              </a:spcBef>
              <a:spcAft>
                <a:spcPts val="0"/>
              </a:spcAft>
              <a:buSzPts val="5200"/>
              <a:buNone/>
            </a:pPr>
            <a:r>
              <a:rPr b="1" lang="da" sz="2000">
                <a:solidFill>
                  <a:srgbClr val="0B5394"/>
                </a:solidFill>
                <a:latin typeface="Cambria"/>
                <a:ea typeface="Cambria"/>
                <a:cs typeface="Cambria"/>
                <a:sym typeface="Cambria"/>
              </a:rPr>
              <a:t>- en kvinde, som kæmpede for lige rettigheder</a:t>
            </a:r>
            <a:endParaRPr b="1" sz="2000">
              <a:solidFill>
                <a:srgbClr val="0B5394"/>
              </a:solidFill>
              <a:latin typeface="Cambria"/>
              <a:ea typeface="Cambria"/>
              <a:cs typeface="Cambria"/>
              <a:sym typeface="Cambria"/>
            </a:endParaRPr>
          </a:p>
        </p:txBody>
      </p:sp>
      <p:sp>
        <p:nvSpPr>
          <p:cNvPr id="82" name="Google Shape;82;p4"/>
          <p:cNvSpPr txBox="1"/>
          <p:nvPr/>
        </p:nvSpPr>
        <p:spPr>
          <a:xfrm>
            <a:off x="158500" y="1706375"/>
            <a:ext cx="5573100" cy="34371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rgbClr val="0B5394"/>
              </a:buClr>
              <a:buSzPts val="2000"/>
              <a:buFont typeface="Cambria"/>
              <a:buChar char="-"/>
            </a:pPr>
            <a:r>
              <a:rPr b="0" i="0" lang="da" sz="2000" u="none" cap="none" strike="noStrike">
                <a:solidFill>
                  <a:srgbClr val="0B5394"/>
                </a:solidFill>
                <a:latin typeface="Cambria"/>
                <a:ea typeface="Cambria"/>
                <a:cs typeface="Cambria"/>
                <a:sym typeface="Cambria"/>
              </a:rPr>
              <a:t>Olympe de Gouges blev født i Montauban i 1748.</a:t>
            </a:r>
            <a:endParaRPr b="0" i="0" sz="2000" u="none" cap="none" strike="noStrike">
              <a:solidFill>
                <a:srgbClr val="0B5394"/>
              </a:solidFill>
              <a:latin typeface="Cambria"/>
              <a:ea typeface="Cambria"/>
              <a:cs typeface="Cambria"/>
              <a:sym typeface="Cambria"/>
            </a:endParaRPr>
          </a:p>
          <a:p>
            <a:pPr indent="-355600" lvl="0" marL="457200" marR="0" rtl="0" algn="l">
              <a:lnSpc>
                <a:spcPct val="100000"/>
              </a:lnSpc>
              <a:spcBef>
                <a:spcPts val="0"/>
              </a:spcBef>
              <a:spcAft>
                <a:spcPts val="0"/>
              </a:spcAft>
              <a:buClr>
                <a:srgbClr val="0B5394"/>
              </a:buClr>
              <a:buSzPts val="2000"/>
              <a:buFont typeface="Cambria"/>
              <a:buChar char="-"/>
            </a:pPr>
            <a:r>
              <a:rPr b="0" i="0" lang="da" sz="2000" u="none" cap="none" strike="noStrike">
                <a:solidFill>
                  <a:srgbClr val="0B5394"/>
                </a:solidFill>
                <a:latin typeface="Cambria"/>
                <a:ea typeface="Cambria"/>
                <a:cs typeface="Cambria"/>
                <a:sym typeface="Cambria"/>
              </a:rPr>
              <a:t>Hun blev døbt Marie Gouze.</a:t>
            </a:r>
            <a:endParaRPr b="0" i="0" sz="2000" u="none" cap="none" strike="noStrike">
              <a:solidFill>
                <a:srgbClr val="0B5394"/>
              </a:solidFill>
              <a:latin typeface="Cambria"/>
              <a:ea typeface="Cambria"/>
              <a:cs typeface="Cambria"/>
              <a:sym typeface="Cambria"/>
            </a:endParaRPr>
          </a:p>
          <a:p>
            <a:pPr indent="-355600" lvl="0" marL="457200" marR="0" rtl="0" algn="l">
              <a:lnSpc>
                <a:spcPct val="100000"/>
              </a:lnSpc>
              <a:spcBef>
                <a:spcPts val="0"/>
              </a:spcBef>
              <a:spcAft>
                <a:spcPts val="0"/>
              </a:spcAft>
              <a:buClr>
                <a:srgbClr val="0B5394"/>
              </a:buClr>
              <a:buSzPts val="2000"/>
              <a:buFont typeface="Cambria"/>
              <a:buChar char="-"/>
            </a:pPr>
            <a:r>
              <a:rPr b="0" i="0" lang="da" sz="2000" u="none" cap="none" strike="noStrike">
                <a:solidFill>
                  <a:srgbClr val="0B5394"/>
                </a:solidFill>
                <a:latin typeface="Cambria"/>
                <a:ea typeface="Cambria"/>
                <a:cs typeface="Cambria"/>
                <a:sym typeface="Cambria"/>
              </a:rPr>
              <a:t>Illegitimt barn af Le Marquis Jean-Jacques Lefranc de Pompignan. Han vedkendte sig aldrig faderskabet. </a:t>
            </a:r>
            <a:endParaRPr b="0" i="0" sz="2000" u="none" cap="none" strike="noStrike">
              <a:solidFill>
                <a:srgbClr val="0B5394"/>
              </a:solidFill>
              <a:latin typeface="Cambria"/>
              <a:ea typeface="Cambria"/>
              <a:cs typeface="Cambria"/>
              <a:sym typeface="Cambria"/>
            </a:endParaRPr>
          </a:p>
          <a:p>
            <a:pPr indent="-355600" lvl="0" marL="457200" marR="0" rtl="0" algn="l">
              <a:lnSpc>
                <a:spcPct val="100000"/>
              </a:lnSpc>
              <a:spcBef>
                <a:spcPts val="0"/>
              </a:spcBef>
              <a:spcAft>
                <a:spcPts val="0"/>
              </a:spcAft>
              <a:buClr>
                <a:srgbClr val="0B5394"/>
              </a:buClr>
              <a:buSzPts val="2000"/>
              <a:buFont typeface="Cambria"/>
              <a:buChar char="-"/>
            </a:pPr>
            <a:r>
              <a:rPr b="0" i="0" lang="da" sz="2000" u="none" cap="none" strike="noStrike">
                <a:solidFill>
                  <a:srgbClr val="0B5394"/>
                </a:solidFill>
                <a:latin typeface="Cambria"/>
                <a:ea typeface="Cambria"/>
                <a:cs typeface="Cambria"/>
                <a:sym typeface="Cambria"/>
              </a:rPr>
              <a:t>I 1765 giftede hun sig  med officer Louis-Yves Aubry, men blev enke året efter.</a:t>
            </a:r>
            <a:endParaRPr b="0" i="0" sz="2000" u="none" cap="none" strike="noStrike">
              <a:solidFill>
                <a:srgbClr val="0B5394"/>
              </a:solidFill>
              <a:latin typeface="Cambria"/>
              <a:ea typeface="Cambria"/>
              <a:cs typeface="Cambria"/>
              <a:sym typeface="Cambria"/>
            </a:endParaRPr>
          </a:p>
          <a:p>
            <a:pPr indent="-355600" lvl="0" marL="457200" marR="0" rtl="0" algn="l">
              <a:lnSpc>
                <a:spcPct val="100000"/>
              </a:lnSpc>
              <a:spcBef>
                <a:spcPts val="0"/>
              </a:spcBef>
              <a:spcAft>
                <a:spcPts val="0"/>
              </a:spcAft>
              <a:buClr>
                <a:srgbClr val="0B5394"/>
              </a:buClr>
              <a:buSzPts val="2000"/>
              <a:buFont typeface="Cambria"/>
              <a:buChar char="-"/>
            </a:pPr>
            <a:r>
              <a:rPr b="0" i="0" lang="da" sz="2000" u="none" cap="none" strike="noStrike">
                <a:solidFill>
                  <a:srgbClr val="0B5394"/>
                </a:solidFill>
                <a:latin typeface="Cambria"/>
                <a:ea typeface="Cambria"/>
                <a:cs typeface="Cambria"/>
                <a:sym typeface="Cambria"/>
              </a:rPr>
              <a:t>Hun fulgte i 1770 med sin elsker til Paris. Han havde tilbudt hende ægteskab, men hun foretrak “sin frihed”. “</a:t>
            </a:r>
            <a:r>
              <a:rPr b="1" i="0" lang="da" sz="2000" u="none" cap="none" strike="noStrike">
                <a:solidFill>
                  <a:srgbClr val="0B5394"/>
                </a:solidFill>
                <a:latin typeface="Cambria"/>
                <a:ea typeface="Cambria"/>
                <a:cs typeface="Cambria"/>
                <a:sym typeface="Cambria"/>
              </a:rPr>
              <a:t>Sa liberté</a:t>
            </a:r>
            <a:r>
              <a:rPr b="0" i="0" lang="da" sz="2000" u="none" cap="none" strike="noStrike">
                <a:solidFill>
                  <a:srgbClr val="0B5394"/>
                </a:solidFill>
                <a:latin typeface="Cambria"/>
                <a:ea typeface="Cambria"/>
                <a:cs typeface="Cambria"/>
                <a:sym typeface="Cambria"/>
              </a:rPr>
              <a:t>”.</a:t>
            </a:r>
            <a:endParaRPr b="0" i="0" sz="2000" u="none" cap="none" strike="noStrike">
              <a:solidFill>
                <a:srgbClr val="0B5394"/>
              </a:solidFill>
              <a:latin typeface="Cambria"/>
              <a:ea typeface="Cambria"/>
              <a:cs typeface="Cambria"/>
              <a:sym typeface="Cambria"/>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mbria"/>
              <a:ea typeface="Cambria"/>
              <a:cs typeface="Cambria"/>
              <a:sym typeface="Cambria"/>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mbria"/>
              <a:ea typeface="Cambria"/>
              <a:cs typeface="Cambria"/>
              <a:sym typeface="Cambria"/>
            </a:endParaRPr>
          </a:p>
        </p:txBody>
      </p:sp>
      <p:pic>
        <p:nvPicPr>
          <p:cNvPr id="83" name="Google Shape;83;p4"/>
          <p:cNvPicPr preferRelativeResize="0"/>
          <p:nvPr/>
        </p:nvPicPr>
        <p:blipFill rotWithShape="1">
          <a:blip r:embed="rId4">
            <a:alphaModFix/>
          </a:blip>
          <a:srcRect b="8315" l="0" r="13073" t="0"/>
          <a:stretch/>
        </p:blipFill>
        <p:spPr>
          <a:xfrm>
            <a:off x="158500" y="106525"/>
            <a:ext cx="1711025" cy="15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87" name="Shape 87"/>
        <p:cNvGrpSpPr/>
        <p:nvPr/>
      </p:nvGrpSpPr>
      <p:grpSpPr>
        <a:xfrm>
          <a:off x="0" y="0"/>
          <a:ext cx="0" cy="0"/>
          <a:chOff x="0" y="0"/>
          <a:chExt cx="0" cy="0"/>
        </a:xfrm>
      </p:grpSpPr>
      <p:sp>
        <p:nvSpPr>
          <p:cNvPr id="88" name="Google Shape;88;p5"/>
          <p:cNvSpPr txBox="1"/>
          <p:nvPr/>
        </p:nvSpPr>
        <p:spPr>
          <a:xfrm>
            <a:off x="3698100" y="483150"/>
            <a:ext cx="5265600" cy="4177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da" sz="2000" u="none" cap="none" strike="noStrike">
                <a:solidFill>
                  <a:srgbClr val="073763"/>
                </a:solidFill>
                <a:latin typeface="Cambria"/>
                <a:ea typeface="Cambria"/>
                <a:cs typeface="Cambria"/>
                <a:sym typeface="Cambria"/>
              </a:rPr>
              <a:t>Den historiske kontekst - L’ Ancien Régime</a:t>
            </a:r>
            <a:r>
              <a:rPr b="1" i="0" lang="da" sz="2000" u="none" cap="none" strike="noStrike">
                <a:solidFill>
                  <a:srgbClr val="000000"/>
                </a:solidFill>
                <a:latin typeface="Cambria"/>
                <a:ea typeface="Cambria"/>
                <a:cs typeface="Cambria"/>
                <a:sym typeface="Cambria"/>
              </a:rPr>
              <a:t>                                                                </a:t>
            </a:r>
            <a:endParaRPr b="1" i="0" sz="20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B5394"/>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2000"/>
              <a:buFont typeface="Arial"/>
              <a:buNone/>
            </a:pPr>
            <a:r>
              <a:rPr b="0" i="0" lang="da" sz="2000" u="none" cap="none" strike="noStrike">
                <a:solidFill>
                  <a:srgbClr val="0B5394"/>
                </a:solidFill>
                <a:latin typeface="Cambria"/>
                <a:ea typeface="Cambria"/>
                <a:cs typeface="Cambria"/>
                <a:sym typeface="Cambria"/>
              </a:rPr>
              <a:t>Da Olympe de Gouges blev født havde Frankrig en enevældig konge. </a:t>
            </a:r>
            <a:r>
              <a:rPr b="1" i="0" lang="da" sz="2000" u="none" cap="none" strike="noStrike">
                <a:solidFill>
                  <a:srgbClr val="0B5394"/>
                </a:solidFill>
                <a:latin typeface="Cambria"/>
                <a:ea typeface="Cambria"/>
                <a:cs typeface="Cambria"/>
                <a:sym typeface="Cambria"/>
              </a:rPr>
              <a:t>Un roi absolu.</a:t>
            </a:r>
            <a:endParaRPr b="1" i="0" sz="2000" u="none" cap="none" strike="noStrike">
              <a:solidFill>
                <a:srgbClr val="0B5394"/>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000"/>
              <a:buFont typeface="Arial"/>
              <a:buNone/>
            </a:pPr>
            <a:r>
              <a:rPr b="0" i="0" lang="da" sz="2000" u="none" cap="none" strike="noStrike">
                <a:solidFill>
                  <a:srgbClr val="0B5394"/>
                </a:solidFill>
                <a:latin typeface="Cambria"/>
                <a:ea typeface="Cambria"/>
                <a:cs typeface="Cambria"/>
                <a:sym typeface="Cambria"/>
              </a:rPr>
              <a:t>Det enevældige system bestod af 3 stænder:</a:t>
            </a:r>
            <a:endParaRPr b="0" i="0" sz="2000" u="none" cap="none" strike="noStrike">
              <a:solidFill>
                <a:srgbClr val="0B5394"/>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000"/>
              <a:buFont typeface="Arial"/>
              <a:buNone/>
            </a:pPr>
            <a:r>
              <a:rPr b="0" i="0" lang="da" sz="2000" u="none" cap="none" strike="noStrike">
                <a:solidFill>
                  <a:srgbClr val="0B5394"/>
                </a:solidFill>
                <a:latin typeface="Cambria"/>
                <a:ea typeface="Cambria"/>
                <a:cs typeface="Cambria"/>
                <a:sym typeface="Cambria"/>
              </a:rPr>
              <a:t>1. standen var de gejstlige </a:t>
            </a:r>
            <a:r>
              <a:rPr b="1" i="0" lang="da" sz="2000" u="none" cap="none" strike="noStrike">
                <a:solidFill>
                  <a:srgbClr val="0B5394"/>
                </a:solidFill>
                <a:latin typeface="Cambria"/>
                <a:ea typeface="Cambria"/>
                <a:cs typeface="Cambria"/>
                <a:sym typeface="Cambria"/>
              </a:rPr>
              <a:t>le clergé</a:t>
            </a:r>
            <a:r>
              <a:rPr b="0" i="0" lang="da" sz="2000" u="none" cap="none" strike="noStrike">
                <a:solidFill>
                  <a:srgbClr val="0B5394"/>
                </a:solidFill>
                <a:latin typeface="Cambria"/>
                <a:ea typeface="Cambria"/>
                <a:cs typeface="Cambria"/>
                <a:sym typeface="Cambria"/>
              </a:rPr>
              <a:t>. Ca 1% af befolkningen.</a:t>
            </a:r>
            <a:endParaRPr b="0" i="0" sz="2000" u="none" cap="none" strike="noStrike">
              <a:solidFill>
                <a:srgbClr val="0B5394"/>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000"/>
              <a:buFont typeface="Arial"/>
              <a:buNone/>
            </a:pPr>
            <a:r>
              <a:rPr b="0" i="0" lang="da" sz="2000" u="none" cap="none" strike="noStrike">
                <a:solidFill>
                  <a:srgbClr val="0B5394"/>
                </a:solidFill>
                <a:latin typeface="Cambria"/>
                <a:ea typeface="Cambria"/>
                <a:cs typeface="Cambria"/>
                <a:sym typeface="Cambria"/>
              </a:rPr>
              <a:t>2. standen var adelen </a:t>
            </a:r>
            <a:r>
              <a:rPr b="1" i="0" lang="da" sz="2000" u="none" cap="none" strike="noStrike">
                <a:solidFill>
                  <a:srgbClr val="0B5394"/>
                </a:solidFill>
                <a:latin typeface="Cambria"/>
                <a:ea typeface="Cambria"/>
                <a:cs typeface="Cambria"/>
                <a:sym typeface="Cambria"/>
              </a:rPr>
              <a:t>la noblesse</a:t>
            </a:r>
            <a:r>
              <a:rPr b="0" i="0" lang="da" sz="2000" u="none" cap="none" strike="noStrike">
                <a:solidFill>
                  <a:srgbClr val="0B5394"/>
                </a:solidFill>
                <a:latin typeface="Cambria"/>
                <a:ea typeface="Cambria"/>
                <a:cs typeface="Cambria"/>
                <a:sym typeface="Cambria"/>
              </a:rPr>
              <a:t>. Ca 2% af befolkningen.</a:t>
            </a:r>
            <a:endParaRPr b="0" i="0" sz="2000" u="none" cap="none" strike="noStrike">
              <a:solidFill>
                <a:srgbClr val="0B5394"/>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000"/>
              <a:buFont typeface="Arial"/>
              <a:buNone/>
            </a:pPr>
            <a:r>
              <a:rPr b="0" i="0" lang="da" sz="2000" u="none" cap="none" strike="noStrike">
                <a:solidFill>
                  <a:srgbClr val="0B5394"/>
                </a:solidFill>
                <a:latin typeface="Cambria"/>
                <a:ea typeface="Cambria"/>
                <a:cs typeface="Cambria"/>
                <a:sym typeface="Cambria"/>
              </a:rPr>
              <a:t>3. standen var resten </a:t>
            </a:r>
            <a:r>
              <a:rPr b="1" i="0" lang="da" sz="2000" u="none" cap="none" strike="noStrike">
                <a:solidFill>
                  <a:srgbClr val="0B5394"/>
                </a:solidFill>
                <a:latin typeface="Cambria"/>
                <a:ea typeface="Cambria"/>
                <a:cs typeface="Cambria"/>
                <a:sym typeface="Cambria"/>
              </a:rPr>
              <a:t>le tiers-état</a:t>
            </a:r>
            <a:r>
              <a:rPr b="0" i="0" lang="da" sz="2000" u="none" cap="none" strike="noStrike">
                <a:solidFill>
                  <a:srgbClr val="0B5394"/>
                </a:solidFill>
                <a:latin typeface="Cambria"/>
                <a:ea typeface="Cambria"/>
                <a:cs typeface="Cambria"/>
                <a:sym typeface="Cambria"/>
              </a:rPr>
              <a:t>. Ca 97 % af befolkningen. </a:t>
            </a:r>
            <a:br>
              <a:rPr b="0" i="0" lang="da" sz="2000" u="none" cap="none" strike="noStrike">
                <a:solidFill>
                  <a:srgbClr val="0B5394"/>
                </a:solidFill>
                <a:latin typeface="Cambria"/>
                <a:ea typeface="Cambria"/>
                <a:cs typeface="Cambria"/>
                <a:sym typeface="Cambria"/>
              </a:rPr>
            </a:br>
            <a:r>
              <a:rPr b="0" i="0" lang="da" sz="2000" u="none" cap="none" strike="noStrike">
                <a:solidFill>
                  <a:srgbClr val="0B5394"/>
                </a:solidFill>
                <a:latin typeface="Cambria"/>
                <a:ea typeface="Cambria"/>
                <a:cs typeface="Cambria"/>
                <a:sym typeface="Cambria"/>
              </a:rPr>
              <a:t>Den bestod af handlende, håndværkere </a:t>
            </a:r>
            <a:r>
              <a:rPr b="1" i="0" lang="da" sz="2000" u="none" cap="none" strike="noStrike">
                <a:solidFill>
                  <a:srgbClr val="0B5394"/>
                </a:solidFill>
                <a:latin typeface="Cambria"/>
                <a:ea typeface="Cambria"/>
                <a:cs typeface="Cambria"/>
                <a:sym typeface="Cambria"/>
              </a:rPr>
              <a:t>la bourgeoisie</a:t>
            </a:r>
            <a:r>
              <a:rPr b="0" i="0" lang="da" sz="2000" u="none" cap="none" strike="noStrike">
                <a:solidFill>
                  <a:srgbClr val="0B5394"/>
                </a:solidFill>
                <a:latin typeface="Cambria"/>
                <a:ea typeface="Cambria"/>
                <a:cs typeface="Cambria"/>
                <a:sym typeface="Cambria"/>
              </a:rPr>
              <a:t>, rige bønder, landarbejdere, tjenestefolk, tiggere og vagabonder.</a:t>
            </a:r>
            <a:br>
              <a:rPr b="0" i="0" lang="da" sz="2000" u="none" cap="none" strike="noStrike">
                <a:solidFill>
                  <a:srgbClr val="0B5394"/>
                </a:solidFill>
                <a:latin typeface="Cambria"/>
                <a:ea typeface="Cambria"/>
                <a:cs typeface="Cambria"/>
                <a:sym typeface="Cambria"/>
              </a:rPr>
            </a:br>
            <a:endParaRPr b="0" i="0" sz="2000" u="none" cap="none" strike="noStrike">
              <a:solidFill>
                <a:srgbClr val="0B5394"/>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000"/>
              <a:buFont typeface="Arial"/>
              <a:buNone/>
            </a:pPr>
            <a:br>
              <a:rPr b="0" i="0" lang="da" sz="2000" u="none" cap="none" strike="noStrike">
                <a:solidFill>
                  <a:srgbClr val="000000"/>
                </a:solidFill>
                <a:latin typeface="Arial"/>
                <a:ea typeface="Arial"/>
                <a:cs typeface="Arial"/>
                <a:sym typeface="Arial"/>
              </a:rPr>
            </a:b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9" name="Google Shape;89;p5"/>
          <p:cNvPicPr preferRelativeResize="0"/>
          <p:nvPr/>
        </p:nvPicPr>
        <p:blipFill rotWithShape="1">
          <a:blip r:embed="rId3">
            <a:alphaModFix/>
          </a:blip>
          <a:srcRect b="0" l="0" r="0" t="0"/>
          <a:stretch/>
        </p:blipFill>
        <p:spPr>
          <a:xfrm>
            <a:off x="138750" y="632100"/>
            <a:ext cx="3382325" cy="4177125"/>
          </a:xfrm>
          <a:prstGeom prst="rect">
            <a:avLst/>
          </a:prstGeom>
          <a:noFill/>
          <a:ln>
            <a:noFill/>
          </a:ln>
        </p:spPr>
      </p:pic>
      <p:sp>
        <p:nvSpPr>
          <p:cNvPr id="90" name="Google Shape;90;p5"/>
          <p:cNvSpPr txBox="1"/>
          <p:nvPr/>
        </p:nvSpPr>
        <p:spPr>
          <a:xfrm>
            <a:off x="138750" y="69300"/>
            <a:ext cx="4433100" cy="56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da" sz="1700" u="none" cap="none" strike="noStrike">
                <a:solidFill>
                  <a:srgbClr val="073763"/>
                </a:solidFill>
                <a:latin typeface="Arial"/>
                <a:ea typeface="Arial"/>
                <a:cs typeface="Arial"/>
                <a:sym typeface="Arial"/>
              </a:rPr>
              <a:t>3. standen bærer byrderne i samfundet.</a:t>
            </a:r>
            <a:endParaRPr b="1" i="0" sz="1700" u="none" cap="none" strike="noStrike">
              <a:solidFill>
                <a:srgbClr val="073763"/>
              </a:solidFill>
              <a:latin typeface="Arial"/>
              <a:ea typeface="Arial"/>
              <a:cs typeface="Arial"/>
              <a:sym typeface="Arial"/>
            </a:endParaRPr>
          </a:p>
        </p:txBody>
      </p:sp>
      <p:sp>
        <p:nvSpPr>
          <p:cNvPr id="91" name="Google Shape;91;p5"/>
          <p:cNvSpPr/>
          <p:nvPr/>
        </p:nvSpPr>
        <p:spPr>
          <a:xfrm rot="-2181861">
            <a:off x="3393174" y="543675"/>
            <a:ext cx="618804" cy="165426"/>
          </a:xfrm>
          <a:prstGeom prst="leftArrow">
            <a:avLst>
              <a:gd fmla="val 50000" name="adj1"/>
              <a:gd fmla="val 88555" name="adj2"/>
            </a:avLst>
          </a:prstGeom>
          <a:solidFill>
            <a:srgbClr val="0B5394"/>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95" name="Shape 95"/>
        <p:cNvGrpSpPr/>
        <p:nvPr/>
      </p:nvGrpSpPr>
      <p:grpSpPr>
        <a:xfrm>
          <a:off x="0" y="0"/>
          <a:ext cx="0" cy="0"/>
          <a:chOff x="0" y="0"/>
          <a:chExt cx="0" cy="0"/>
        </a:xfrm>
      </p:grpSpPr>
      <p:sp>
        <p:nvSpPr>
          <p:cNvPr id="96" name="Google Shape;96;p6"/>
          <p:cNvSpPr txBox="1"/>
          <p:nvPr/>
        </p:nvSpPr>
        <p:spPr>
          <a:xfrm>
            <a:off x="88675" y="591275"/>
            <a:ext cx="4788900" cy="447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da" sz="2000" u="none" cap="none" strike="noStrike">
                <a:solidFill>
                  <a:srgbClr val="0B5394"/>
                </a:solidFill>
                <a:latin typeface="Arial"/>
                <a:ea typeface="Arial"/>
                <a:cs typeface="Arial"/>
                <a:sym typeface="Arial"/>
              </a:rPr>
              <a:t>De gejstlige </a:t>
            </a:r>
            <a:r>
              <a:rPr b="1" i="0" lang="da" sz="2000" u="none" cap="none" strike="noStrike">
                <a:solidFill>
                  <a:srgbClr val="0B5394"/>
                </a:solidFill>
                <a:latin typeface="Arial"/>
                <a:ea typeface="Arial"/>
                <a:cs typeface="Arial"/>
                <a:sym typeface="Arial"/>
              </a:rPr>
              <a:t>le clergé</a:t>
            </a:r>
            <a:r>
              <a:rPr b="0" i="0" lang="da" sz="2000" u="none" cap="none" strike="noStrike">
                <a:solidFill>
                  <a:srgbClr val="0B5394"/>
                </a:solidFill>
                <a:latin typeface="Arial"/>
                <a:ea typeface="Arial"/>
                <a:cs typeface="Arial"/>
                <a:sym typeface="Arial"/>
              </a:rPr>
              <a:t> og adelen </a:t>
            </a:r>
            <a:r>
              <a:rPr b="1" i="0" lang="da" sz="2000" u="none" cap="none" strike="noStrike">
                <a:solidFill>
                  <a:srgbClr val="0B5394"/>
                </a:solidFill>
                <a:latin typeface="Arial"/>
                <a:ea typeface="Arial"/>
                <a:cs typeface="Arial"/>
                <a:sym typeface="Arial"/>
              </a:rPr>
              <a:t>la noblesse</a:t>
            </a:r>
            <a:r>
              <a:rPr b="0" i="0" lang="da" sz="2000" u="none" cap="none" strike="noStrike">
                <a:solidFill>
                  <a:srgbClr val="0B5394"/>
                </a:solidFill>
                <a:latin typeface="Arial"/>
                <a:ea typeface="Arial"/>
                <a:cs typeface="Arial"/>
                <a:sym typeface="Arial"/>
              </a:rPr>
              <a:t> var de privilegerede stænder. De betalte ikke skat.</a:t>
            </a:r>
            <a:endParaRPr b="0" i="0" sz="2000" u="none" cap="none" strike="noStrike">
              <a:solidFill>
                <a:srgbClr val="0B539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a" sz="2000" u="none" cap="none" strike="noStrike">
                <a:solidFill>
                  <a:srgbClr val="0B5394"/>
                </a:solidFill>
                <a:latin typeface="Arial"/>
                <a:ea typeface="Arial"/>
                <a:cs typeface="Arial"/>
                <a:sym typeface="Arial"/>
              </a:rPr>
              <a:t>3. standen </a:t>
            </a:r>
            <a:r>
              <a:rPr b="1" i="0" lang="da" sz="2000" u="none" cap="none" strike="noStrike">
                <a:solidFill>
                  <a:srgbClr val="0B5394"/>
                </a:solidFill>
                <a:latin typeface="Arial"/>
                <a:ea typeface="Arial"/>
                <a:cs typeface="Arial"/>
                <a:sym typeface="Arial"/>
              </a:rPr>
              <a:t>le tiers état</a:t>
            </a:r>
            <a:r>
              <a:rPr b="0" i="0" lang="da" sz="2000" u="none" cap="none" strike="noStrike">
                <a:solidFill>
                  <a:srgbClr val="0B5394"/>
                </a:solidFill>
                <a:latin typeface="Arial"/>
                <a:ea typeface="Arial"/>
                <a:cs typeface="Arial"/>
                <a:sym typeface="Arial"/>
              </a:rPr>
              <a:t> betalte skat, men havde ingen politisk indflydelse.</a:t>
            </a:r>
            <a:endParaRPr b="0" i="0" sz="2000" u="none" cap="none" strike="noStrike">
              <a:solidFill>
                <a:srgbClr val="0B539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B539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a" sz="2000" u="none" cap="none" strike="noStrike">
                <a:solidFill>
                  <a:srgbClr val="0B5394"/>
                </a:solidFill>
                <a:latin typeface="Arial"/>
                <a:ea typeface="Arial"/>
                <a:cs typeface="Arial"/>
                <a:sym typeface="Arial"/>
              </a:rPr>
              <a:t>Derfor var der en stærk utilfredshed, især blandt de rigeste borgere, som lagde store summer i statskassen og derfor mente:</a:t>
            </a:r>
            <a:br>
              <a:rPr b="0" i="0" lang="da" sz="2000" u="none" cap="none" strike="noStrike">
                <a:solidFill>
                  <a:srgbClr val="0B5394"/>
                </a:solidFill>
                <a:latin typeface="Arial"/>
                <a:ea typeface="Arial"/>
                <a:cs typeface="Arial"/>
                <a:sym typeface="Arial"/>
              </a:rPr>
            </a:br>
            <a:r>
              <a:rPr b="0" i="0" lang="da" sz="2000" u="none" cap="none" strike="noStrike">
                <a:solidFill>
                  <a:srgbClr val="0B5394"/>
                </a:solidFill>
                <a:latin typeface="Arial"/>
                <a:ea typeface="Arial"/>
                <a:cs typeface="Arial"/>
                <a:sym typeface="Arial"/>
              </a:rPr>
              <a:t>- at 1. og 2. standen (</a:t>
            </a:r>
            <a:r>
              <a:rPr b="1" i="0" lang="da" sz="2000" u="none" cap="none" strike="noStrike">
                <a:solidFill>
                  <a:srgbClr val="0B5394"/>
                </a:solidFill>
                <a:latin typeface="Arial"/>
                <a:ea typeface="Arial"/>
                <a:cs typeface="Arial"/>
                <a:sym typeface="Arial"/>
              </a:rPr>
              <a:t>le clergé et la noblesse)</a:t>
            </a:r>
            <a:r>
              <a:rPr b="0" i="0" lang="da" sz="2000" u="none" cap="none" strike="noStrike">
                <a:solidFill>
                  <a:srgbClr val="0B5394"/>
                </a:solidFill>
                <a:latin typeface="Arial"/>
                <a:ea typeface="Arial"/>
                <a:cs typeface="Arial"/>
                <a:sym typeface="Arial"/>
              </a:rPr>
              <a:t> også skulle bidrage</a:t>
            </a:r>
            <a:br>
              <a:rPr b="0" i="0" lang="da" sz="2000" u="none" cap="none" strike="noStrike">
                <a:solidFill>
                  <a:srgbClr val="0B5394"/>
                </a:solidFill>
                <a:latin typeface="Arial"/>
                <a:ea typeface="Arial"/>
                <a:cs typeface="Arial"/>
                <a:sym typeface="Arial"/>
              </a:rPr>
            </a:br>
            <a:r>
              <a:rPr b="0" i="0" lang="da" sz="2000" u="none" cap="none" strike="noStrike">
                <a:solidFill>
                  <a:srgbClr val="0B5394"/>
                </a:solidFill>
                <a:latin typeface="Arial"/>
                <a:ea typeface="Arial"/>
                <a:cs typeface="Arial"/>
                <a:sym typeface="Arial"/>
              </a:rPr>
              <a:t>- at 3. standen også skulle have politisk indflydelse.</a:t>
            </a:r>
            <a:endParaRPr b="0" i="0" sz="2000" u="none" cap="none" strike="noStrike">
              <a:solidFill>
                <a:srgbClr val="0B539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7" name="Google Shape;97;p6"/>
          <p:cNvPicPr preferRelativeResize="0"/>
          <p:nvPr/>
        </p:nvPicPr>
        <p:blipFill rotWithShape="1">
          <a:blip r:embed="rId3">
            <a:alphaModFix/>
          </a:blip>
          <a:srcRect b="0" l="0" r="0" t="0"/>
          <a:stretch/>
        </p:blipFill>
        <p:spPr>
          <a:xfrm>
            <a:off x="4921575" y="0"/>
            <a:ext cx="4222425" cy="3335725"/>
          </a:xfrm>
          <a:prstGeom prst="rect">
            <a:avLst/>
          </a:prstGeom>
          <a:noFill/>
          <a:ln>
            <a:noFill/>
          </a:ln>
        </p:spPr>
      </p:pic>
      <p:sp>
        <p:nvSpPr>
          <p:cNvPr id="98" name="Google Shape;98;p6"/>
          <p:cNvSpPr txBox="1"/>
          <p:nvPr/>
        </p:nvSpPr>
        <p:spPr>
          <a:xfrm>
            <a:off x="5182800" y="3458700"/>
            <a:ext cx="3961200" cy="1684800"/>
          </a:xfrm>
          <a:prstGeom prst="rect">
            <a:avLst/>
          </a:prstGeom>
          <a:solidFill>
            <a:srgbClr val="9FC5E8"/>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da" sz="1500" u="none" cap="none" strike="noStrike">
                <a:solidFill>
                  <a:srgbClr val="000000"/>
                </a:solidFill>
                <a:latin typeface="Arial"/>
                <a:ea typeface="Arial"/>
                <a:cs typeface="Arial"/>
                <a:sym typeface="Arial"/>
              </a:rPr>
              <a:t>Sans-culotte - revolutionsdiskurs.</a:t>
            </a:r>
            <a:endParaRPr b="1"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da" sz="1500" u="none" cap="none" strike="noStrike">
                <a:solidFill>
                  <a:srgbClr val="000000"/>
                </a:solidFill>
                <a:latin typeface="Arial"/>
                <a:ea typeface="Arial"/>
                <a:cs typeface="Arial"/>
                <a:sym typeface="Arial"/>
              </a:rPr>
              <a:t>De rigeste gik i knæbukser og strømper. Både rige borgere </a:t>
            </a:r>
            <a:r>
              <a:rPr b="1" i="0" lang="da" sz="1500" u="none" cap="none" strike="noStrike">
                <a:solidFill>
                  <a:srgbClr val="000000"/>
                </a:solidFill>
                <a:latin typeface="Arial"/>
                <a:ea typeface="Arial"/>
                <a:cs typeface="Arial"/>
                <a:sym typeface="Arial"/>
              </a:rPr>
              <a:t>la bourgeoisie riche</a:t>
            </a:r>
            <a:r>
              <a:rPr b="0" i="0" lang="da" sz="1500" u="none" cap="none" strike="noStrike">
                <a:solidFill>
                  <a:srgbClr val="000000"/>
                </a:solidFill>
                <a:latin typeface="Arial"/>
                <a:ea typeface="Arial"/>
                <a:cs typeface="Arial"/>
                <a:sym typeface="Arial"/>
              </a:rPr>
              <a:t> og adelen </a:t>
            </a:r>
            <a:r>
              <a:rPr b="1" i="0" lang="da" sz="1500" u="none" cap="none" strike="noStrike">
                <a:solidFill>
                  <a:srgbClr val="000000"/>
                </a:solidFill>
                <a:latin typeface="Arial"/>
                <a:ea typeface="Arial"/>
                <a:cs typeface="Arial"/>
                <a:sym typeface="Arial"/>
              </a:rPr>
              <a:t>la noblesse.</a:t>
            </a:r>
            <a:endParaRPr b="1"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da" sz="1500" u="none" cap="none" strike="noStrike">
                <a:solidFill>
                  <a:srgbClr val="000000"/>
                </a:solidFill>
                <a:latin typeface="Arial"/>
                <a:ea typeface="Arial"/>
                <a:cs typeface="Arial"/>
                <a:sym typeface="Arial"/>
              </a:rPr>
              <a:t>De fattigste samfundsgrupper gik i lange bukser </a:t>
            </a:r>
            <a:r>
              <a:rPr b="1" i="0" lang="da" sz="1500" u="none" cap="none" strike="noStrike">
                <a:solidFill>
                  <a:srgbClr val="000000"/>
                </a:solidFill>
                <a:latin typeface="Arial"/>
                <a:ea typeface="Arial"/>
                <a:cs typeface="Arial"/>
                <a:sym typeface="Arial"/>
              </a:rPr>
              <a:t>(Sans-culotte).</a:t>
            </a:r>
            <a:endParaRPr b="1" i="0" sz="1500" u="none" cap="none" strike="noStrike">
              <a:solidFill>
                <a:srgbClr val="000000"/>
              </a:solidFill>
              <a:latin typeface="Arial"/>
              <a:ea typeface="Arial"/>
              <a:cs typeface="Arial"/>
              <a:sym typeface="Arial"/>
            </a:endParaRPr>
          </a:p>
        </p:txBody>
      </p:sp>
      <p:sp>
        <p:nvSpPr>
          <p:cNvPr id="99" name="Google Shape;99;p6"/>
          <p:cNvSpPr txBox="1"/>
          <p:nvPr/>
        </p:nvSpPr>
        <p:spPr>
          <a:xfrm>
            <a:off x="88675" y="88675"/>
            <a:ext cx="5330700" cy="4287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da" sz="2000" u="none" cap="none" strike="noStrike">
                <a:solidFill>
                  <a:srgbClr val="073763"/>
                </a:solidFill>
                <a:latin typeface="Arial"/>
                <a:ea typeface="Arial"/>
                <a:cs typeface="Arial"/>
                <a:sym typeface="Arial"/>
              </a:rPr>
              <a:t>Den historiske kontekst - L’Ancien Régime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03" name="Shape 103"/>
        <p:cNvGrpSpPr/>
        <p:nvPr/>
      </p:nvGrpSpPr>
      <p:grpSpPr>
        <a:xfrm>
          <a:off x="0" y="0"/>
          <a:ext cx="0" cy="0"/>
          <a:chOff x="0" y="0"/>
          <a:chExt cx="0" cy="0"/>
        </a:xfrm>
      </p:grpSpPr>
      <p:sp>
        <p:nvSpPr>
          <p:cNvPr id="104" name="Google Shape;104;p7"/>
          <p:cNvSpPr txBox="1"/>
          <p:nvPr/>
        </p:nvSpPr>
        <p:spPr>
          <a:xfrm>
            <a:off x="182825" y="1012950"/>
            <a:ext cx="8634600" cy="407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da" sz="2000" u="sng" cap="none" strike="noStrike">
                <a:solidFill>
                  <a:srgbClr val="0B5394"/>
                </a:solidFill>
                <a:latin typeface="Arial"/>
                <a:ea typeface="Arial"/>
                <a:cs typeface="Arial"/>
                <a:sym typeface="Arial"/>
              </a:rPr>
              <a:t>Nogle af Olympe de Gouges’ værker </a:t>
            </a:r>
            <a:r>
              <a:rPr b="0" i="0" lang="da" sz="2000" u="sng" cap="none" strike="noStrike">
                <a:solidFill>
                  <a:srgbClr val="000000"/>
                </a:solidFill>
                <a:latin typeface="Arial"/>
                <a:ea typeface="Arial"/>
                <a:cs typeface="Arial"/>
                <a:sym typeface="Arial"/>
              </a:rPr>
              <a:t>                                                              </a:t>
            </a:r>
            <a:endParaRPr b="0" i="0" sz="20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a" sz="2000" u="none" cap="none" strike="noStrike">
                <a:solidFill>
                  <a:srgbClr val="0B5394"/>
                </a:solidFill>
                <a:latin typeface="Arial"/>
                <a:ea typeface="Arial"/>
                <a:cs typeface="Arial"/>
                <a:sym typeface="Arial"/>
              </a:rPr>
              <a:t>Efter sin ankomst til Paris begynder Olympes de Gouges at mødes</a:t>
            </a:r>
            <a:br>
              <a:rPr b="0" i="0" lang="da" sz="2000" u="none" cap="none" strike="noStrike">
                <a:solidFill>
                  <a:srgbClr val="0B5394"/>
                </a:solidFill>
                <a:latin typeface="Arial"/>
                <a:ea typeface="Arial"/>
                <a:cs typeface="Arial"/>
                <a:sym typeface="Arial"/>
              </a:rPr>
            </a:br>
            <a:r>
              <a:rPr b="0" i="0" lang="da" sz="2000" u="none" cap="none" strike="noStrike">
                <a:solidFill>
                  <a:srgbClr val="0B5394"/>
                </a:solidFill>
                <a:latin typeface="Arial"/>
                <a:ea typeface="Arial"/>
                <a:cs typeface="Arial"/>
                <a:sym typeface="Arial"/>
              </a:rPr>
              <a:t>med intellektuelle og forfattere, som er inspireret af </a:t>
            </a:r>
            <a:br>
              <a:rPr b="0" i="0" lang="da" sz="2000" u="none" cap="none" strike="noStrike">
                <a:solidFill>
                  <a:srgbClr val="0B5394"/>
                </a:solidFill>
                <a:latin typeface="Arial"/>
                <a:ea typeface="Arial"/>
                <a:cs typeface="Arial"/>
                <a:sym typeface="Arial"/>
              </a:rPr>
            </a:br>
            <a:r>
              <a:rPr b="0" i="0" lang="da" sz="2000" u="none" cap="none" strike="noStrike">
                <a:solidFill>
                  <a:srgbClr val="0B5394"/>
                </a:solidFill>
                <a:latin typeface="Arial"/>
                <a:ea typeface="Arial"/>
                <a:cs typeface="Arial"/>
                <a:sym typeface="Arial"/>
              </a:rPr>
              <a:t>oplysningstankerne. </a:t>
            </a:r>
            <a:endParaRPr b="0" i="0" sz="2000" u="none" cap="none" strike="noStrike">
              <a:solidFill>
                <a:srgbClr val="0B539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B539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a" sz="2000" u="none" cap="none" strike="noStrike">
                <a:solidFill>
                  <a:srgbClr val="0B5394"/>
                </a:solidFill>
                <a:latin typeface="Arial"/>
                <a:ea typeface="Arial"/>
                <a:cs typeface="Arial"/>
                <a:sym typeface="Arial"/>
              </a:rPr>
              <a:t>Hun udgiver sit første værk i 1784. Det hedder </a:t>
            </a:r>
            <a:r>
              <a:rPr b="0" i="1" lang="da" sz="2000" u="none" cap="none" strike="noStrike">
                <a:solidFill>
                  <a:srgbClr val="0B5394"/>
                </a:solidFill>
                <a:latin typeface="Arial"/>
                <a:ea typeface="Arial"/>
                <a:cs typeface="Arial"/>
                <a:sym typeface="Arial"/>
              </a:rPr>
              <a:t>Mémoire de Madame Valmont</a:t>
            </a:r>
            <a:r>
              <a:rPr b="0" i="0" lang="da" sz="2000" u="none" cap="none" strike="noStrike">
                <a:solidFill>
                  <a:srgbClr val="0B5394"/>
                </a:solidFill>
                <a:latin typeface="Arial"/>
                <a:ea typeface="Arial"/>
                <a:cs typeface="Arial"/>
                <a:sym typeface="Arial"/>
              </a:rPr>
              <a:t>. I 1785 udgiver hun </a:t>
            </a:r>
            <a:r>
              <a:rPr b="0" i="1" lang="da" sz="2000" u="none" cap="none" strike="noStrike">
                <a:solidFill>
                  <a:srgbClr val="0B5394"/>
                </a:solidFill>
                <a:latin typeface="Arial"/>
                <a:ea typeface="Arial"/>
                <a:cs typeface="Arial"/>
                <a:sym typeface="Arial"/>
              </a:rPr>
              <a:t>Zamore et Mirza ou l’heureux naufrage</a:t>
            </a:r>
            <a:r>
              <a:rPr b="0" i="0" lang="da" sz="2000" u="none" cap="none" strike="noStrike">
                <a:solidFill>
                  <a:srgbClr val="0B5394"/>
                </a:solidFill>
                <a:latin typeface="Arial"/>
                <a:ea typeface="Arial"/>
                <a:cs typeface="Arial"/>
                <a:sym typeface="Arial"/>
              </a:rPr>
              <a:t>. Et teaterstykke som kritiserede </a:t>
            </a:r>
            <a:r>
              <a:rPr b="1" i="0" lang="da" sz="2000" u="none" cap="none" strike="noStrike">
                <a:solidFill>
                  <a:srgbClr val="0B5394"/>
                </a:solidFill>
                <a:latin typeface="Arial"/>
                <a:ea typeface="Arial"/>
                <a:cs typeface="Arial"/>
                <a:sym typeface="Arial"/>
              </a:rPr>
              <a:t>Le Code Noir </a:t>
            </a:r>
            <a:r>
              <a:rPr b="0" i="0" lang="da" sz="2000" u="none" cap="none" strike="noStrike">
                <a:solidFill>
                  <a:srgbClr val="0B5394"/>
                </a:solidFill>
                <a:latin typeface="Arial"/>
                <a:ea typeface="Arial"/>
                <a:cs typeface="Arial"/>
                <a:sym typeface="Arial"/>
              </a:rPr>
              <a:t>og dermed slavernes forhold i de franske kolonier.</a:t>
            </a:r>
            <a:endParaRPr b="0" i="0" sz="2000" u="none" cap="none" strike="noStrike">
              <a:solidFill>
                <a:srgbClr val="0B539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B539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a" sz="2000" u="none" cap="none" strike="noStrike">
                <a:solidFill>
                  <a:srgbClr val="0B5394"/>
                </a:solidFill>
                <a:latin typeface="Arial"/>
                <a:ea typeface="Arial"/>
                <a:cs typeface="Arial"/>
                <a:sym typeface="Arial"/>
              </a:rPr>
              <a:t>I 1788 udgav hun </a:t>
            </a:r>
            <a:r>
              <a:rPr b="0" i="1" lang="da" sz="2000" u="none" cap="none" strike="noStrike">
                <a:solidFill>
                  <a:srgbClr val="0B5394"/>
                </a:solidFill>
                <a:latin typeface="Arial"/>
                <a:ea typeface="Arial"/>
                <a:cs typeface="Arial"/>
                <a:sym typeface="Arial"/>
              </a:rPr>
              <a:t>Lettres au peuple</a:t>
            </a:r>
            <a:r>
              <a:rPr b="0" i="0" lang="da" sz="2000" u="none" cap="none" strike="noStrike">
                <a:solidFill>
                  <a:srgbClr val="0B5394"/>
                </a:solidFill>
                <a:latin typeface="Arial"/>
                <a:ea typeface="Arial"/>
                <a:cs typeface="Arial"/>
                <a:sym typeface="Arial"/>
              </a:rPr>
              <a:t>, hvor hun argumenterede for radikale politiske og økonomiske reformer i det franske samfund.</a:t>
            </a:r>
            <a:endParaRPr b="0" i="0" sz="2000" u="none" cap="none" strike="noStrike">
              <a:solidFill>
                <a:srgbClr val="0B539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7"/>
          <p:cNvSpPr txBox="1"/>
          <p:nvPr/>
        </p:nvSpPr>
        <p:spPr>
          <a:xfrm>
            <a:off x="268150" y="0"/>
            <a:ext cx="8809800" cy="72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da" sz="3500" u="none" cap="none" strike="noStrike">
                <a:solidFill>
                  <a:srgbClr val="073763"/>
                </a:solidFill>
                <a:latin typeface="Cambria"/>
                <a:ea typeface="Cambria"/>
                <a:cs typeface="Cambria"/>
                <a:sym typeface="Cambria"/>
              </a:rPr>
              <a:t>Olympe de Gouges</a:t>
            </a:r>
            <a:endParaRPr b="1" i="0" sz="3500" u="none" cap="none" strike="noStrike">
              <a:solidFill>
                <a:srgbClr val="073763"/>
              </a:solidFill>
              <a:latin typeface="Cambria"/>
              <a:ea typeface="Cambria"/>
              <a:cs typeface="Cambria"/>
              <a:sym typeface="Cambria"/>
            </a:endParaRPr>
          </a:p>
          <a:p>
            <a:pPr indent="0" lvl="0" marL="0" marR="0" rtl="0" algn="ctr">
              <a:lnSpc>
                <a:spcPct val="100000"/>
              </a:lnSpc>
              <a:spcBef>
                <a:spcPts val="0"/>
              </a:spcBef>
              <a:spcAft>
                <a:spcPts val="0"/>
              </a:spcAft>
              <a:buClr>
                <a:schemeClr val="dk1"/>
              </a:buClr>
              <a:buSzPts val="1100"/>
              <a:buFont typeface="Arial"/>
              <a:buNone/>
            </a:pPr>
            <a:r>
              <a:rPr b="1" i="0" lang="da" sz="2000" u="none" cap="none" strike="noStrike">
                <a:solidFill>
                  <a:srgbClr val="073763"/>
                </a:solidFill>
                <a:latin typeface="Cambria"/>
                <a:ea typeface="Cambria"/>
                <a:cs typeface="Cambria"/>
                <a:sym typeface="Cambria"/>
              </a:rPr>
              <a:t>- en kvinde, som kæmpede for lige rettigheder</a:t>
            </a:r>
            <a:endParaRPr b="1" i="0" sz="2000" u="none" cap="none" strike="noStrike">
              <a:solidFill>
                <a:srgbClr val="073763"/>
              </a:solidFill>
              <a:latin typeface="Cambria"/>
              <a:ea typeface="Cambria"/>
              <a:cs typeface="Cambria"/>
              <a:sym typeface="Cambria"/>
            </a:endParaRPr>
          </a:p>
        </p:txBody>
      </p:sp>
      <p:pic>
        <p:nvPicPr>
          <p:cNvPr id="106" name="Google Shape;106;p7"/>
          <p:cNvPicPr preferRelativeResize="0"/>
          <p:nvPr/>
        </p:nvPicPr>
        <p:blipFill rotWithShape="1">
          <a:blip r:embed="rId3">
            <a:alphaModFix/>
          </a:blip>
          <a:srcRect b="0" l="0" r="0" t="0"/>
          <a:stretch/>
        </p:blipFill>
        <p:spPr>
          <a:xfrm>
            <a:off x="7869688" y="0"/>
            <a:ext cx="1274313" cy="2571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10" name="Shape 110"/>
        <p:cNvGrpSpPr/>
        <p:nvPr/>
      </p:nvGrpSpPr>
      <p:grpSpPr>
        <a:xfrm>
          <a:off x="0" y="0"/>
          <a:ext cx="0" cy="0"/>
          <a:chOff x="0" y="0"/>
          <a:chExt cx="0" cy="0"/>
        </a:xfrm>
      </p:grpSpPr>
      <p:sp>
        <p:nvSpPr>
          <p:cNvPr id="111" name="Google Shape;111;p8"/>
          <p:cNvSpPr txBox="1"/>
          <p:nvPr>
            <p:ph type="ctrTitle"/>
          </p:nvPr>
        </p:nvSpPr>
        <p:spPr>
          <a:xfrm>
            <a:off x="3119875" y="88675"/>
            <a:ext cx="5777400" cy="82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b="1" lang="da" sz="2000"/>
              <a:t>          </a:t>
            </a:r>
            <a:br>
              <a:rPr b="1" lang="da" sz="2600"/>
            </a:br>
            <a:endParaRPr b="1" sz="2600"/>
          </a:p>
          <a:p>
            <a:pPr indent="0" lvl="0" marL="0" rtl="0" algn="l">
              <a:lnSpc>
                <a:spcPct val="100000"/>
              </a:lnSpc>
              <a:spcBef>
                <a:spcPts val="0"/>
              </a:spcBef>
              <a:spcAft>
                <a:spcPts val="0"/>
              </a:spcAft>
              <a:buSzPts val="5200"/>
              <a:buNone/>
            </a:pPr>
            <a:r>
              <a:t/>
            </a:r>
            <a:endParaRPr b="1" sz="2600"/>
          </a:p>
          <a:p>
            <a:pPr indent="0" lvl="0" marL="0" rtl="0" algn="l">
              <a:lnSpc>
                <a:spcPct val="100000"/>
              </a:lnSpc>
              <a:spcBef>
                <a:spcPts val="0"/>
              </a:spcBef>
              <a:spcAft>
                <a:spcPts val="0"/>
              </a:spcAft>
              <a:buSzPts val="5200"/>
              <a:buNone/>
            </a:pPr>
            <a:r>
              <a:t/>
            </a:r>
            <a:endParaRPr b="1" sz="2600"/>
          </a:p>
          <a:p>
            <a:pPr indent="0" lvl="0" marL="0" rtl="0" algn="l">
              <a:lnSpc>
                <a:spcPct val="100000"/>
              </a:lnSpc>
              <a:spcBef>
                <a:spcPts val="0"/>
              </a:spcBef>
              <a:spcAft>
                <a:spcPts val="0"/>
              </a:spcAft>
              <a:buClr>
                <a:schemeClr val="dk1"/>
              </a:buClr>
              <a:buSzPts val="1100"/>
              <a:buFont typeface="Arial"/>
              <a:buNone/>
            </a:pPr>
            <a:r>
              <a:t/>
            </a:r>
            <a:endParaRPr b="1" sz="2600">
              <a:solidFill>
                <a:srgbClr val="073763"/>
              </a:solidFill>
            </a:endParaRPr>
          </a:p>
          <a:p>
            <a:pPr indent="0" lvl="0" marL="0" rtl="0" algn="l">
              <a:lnSpc>
                <a:spcPct val="100000"/>
              </a:lnSpc>
              <a:spcBef>
                <a:spcPts val="0"/>
              </a:spcBef>
              <a:spcAft>
                <a:spcPts val="0"/>
              </a:spcAft>
              <a:buClr>
                <a:schemeClr val="dk1"/>
              </a:buClr>
              <a:buSzPts val="1100"/>
              <a:buFont typeface="Arial"/>
              <a:buNone/>
            </a:pPr>
            <a:r>
              <a:t/>
            </a:r>
            <a:endParaRPr b="1" sz="2600">
              <a:solidFill>
                <a:srgbClr val="073763"/>
              </a:solidFill>
            </a:endParaRPr>
          </a:p>
          <a:p>
            <a:pPr indent="0" lvl="0" marL="0" rtl="0" algn="l">
              <a:lnSpc>
                <a:spcPct val="100000"/>
              </a:lnSpc>
              <a:spcBef>
                <a:spcPts val="0"/>
              </a:spcBef>
              <a:spcAft>
                <a:spcPts val="0"/>
              </a:spcAft>
              <a:buClr>
                <a:schemeClr val="dk1"/>
              </a:buClr>
              <a:buSzPts val="1100"/>
              <a:buFont typeface="Arial"/>
              <a:buNone/>
            </a:pPr>
            <a:r>
              <a:t/>
            </a:r>
            <a:endParaRPr b="1" sz="2600">
              <a:solidFill>
                <a:srgbClr val="073763"/>
              </a:solidFill>
            </a:endParaRPr>
          </a:p>
          <a:p>
            <a:pPr indent="0" lvl="0" marL="0" rtl="0" algn="l">
              <a:lnSpc>
                <a:spcPct val="100000"/>
              </a:lnSpc>
              <a:spcBef>
                <a:spcPts val="0"/>
              </a:spcBef>
              <a:spcAft>
                <a:spcPts val="0"/>
              </a:spcAft>
              <a:buClr>
                <a:schemeClr val="dk1"/>
              </a:buClr>
              <a:buSzPts val="1100"/>
              <a:buFont typeface="Arial"/>
              <a:buNone/>
            </a:pPr>
            <a:r>
              <a:t/>
            </a:r>
            <a:endParaRPr b="1" sz="2600">
              <a:solidFill>
                <a:srgbClr val="073763"/>
              </a:solidFill>
            </a:endParaRPr>
          </a:p>
          <a:p>
            <a:pPr indent="0" lvl="0" marL="0" rtl="0" algn="l">
              <a:lnSpc>
                <a:spcPct val="100000"/>
              </a:lnSpc>
              <a:spcBef>
                <a:spcPts val="0"/>
              </a:spcBef>
              <a:spcAft>
                <a:spcPts val="0"/>
              </a:spcAft>
              <a:buClr>
                <a:schemeClr val="dk1"/>
              </a:buClr>
              <a:buSzPts val="1100"/>
              <a:buFont typeface="Arial"/>
              <a:buNone/>
            </a:pPr>
            <a:r>
              <a:t/>
            </a:r>
            <a:endParaRPr b="1" sz="2600">
              <a:solidFill>
                <a:srgbClr val="073763"/>
              </a:solidFill>
            </a:endParaRPr>
          </a:p>
          <a:p>
            <a:pPr indent="0" lvl="0" marL="0" rtl="0" algn="l">
              <a:lnSpc>
                <a:spcPct val="100000"/>
              </a:lnSpc>
              <a:spcBef>
                <a:spcPts val="0"/>
              </a:spcBef>
              <a:spcAft>
                <a:spcPts val="0"/>
              </a:spcAft>
              <a:buClr>
                <a:schemeClr val="dk1"/>
              </a:buClr>
              <a:buSzPts val="1100"/>
              <a:buFont typeface="Arial"/>
              <a:buNone/>
            </a:pPr>
            <a:r>
              <a:rPr b="1" lang="da" sz="2600">
                <a:solidFill>
                  <a:srgbClr val="073763"/>
                </a:solidFill>
              </a:rPr>
              <a:t>Revolutionen - la révolution</a:t>
            </a:r>
            <a:endParaRPr b="1" sz="2600">
              <a:solidFill>
                <a:srgbClr val="073763"/>
              </a:solidFill>
            </a:endParaRPr>
          </a:p>
          <a:p>
            <a:pPr indent="0" lvl="0" marL="0" rtl="0" algn="ctr">
              <a:lnSpc>
                <a:spcPct val="100000"/>
              </a:lnSpc>
              <a:spcBef>
                <a:spcPts val="0"/>
              </a:spcBef>
              <a:spcAft>
                <a:spcPts val="0"/>
              </a:spcAft>
              <a:buSzPts val="5200"/>
              <a:buNone/>
            </a:pPr>
            <a:r>
              <a:t/>
            </a:r>
            <a:endParaRPr sz="2000"/>
          </a:p>
        </p:txBody>
      </p:sp>
      <p:sp>
        <p:nvSpPr>
          <p:cNvPr id="112" name="Google Shape;112;p8"/>
          <p:cNvSpPr txBox="1"/>
          <p:nvPr/>
        </p:nvSpPr>
        <p:spPr>
          <a:xfrm>
            <a:off x="385350" y="428625"/>
            <a:ext cx="8373300" cy="40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da" sz="2000" u="none" cap="none" strike="noStrike">
                <a:solidFill>
                  <a:srgbClr val="000000"/>
                </a:solidFill>
                <a:latin typeface="Arial"/>
                <a:ea typeface="Arial"/>
                <a:cs typeface="Arial"/>
                <a:sym typeface="Arial"/>
              </a:rPr>
              <a:t>                               </a:t>
            </a:r>
            <a:r>
              <a:rPr b="0" i="0" lang="da" sz="2300" u="none" cap="none" strike="noStrike">
                <a:solidFill>
                  <a:srgbClr val="0B5394"/>
                </a:solidFill>
                <a:latin typeface="Cambria"/>
                <a:ea typeface="Cambria"/>
                <a:cs typeface="Cambria"/>
                <a:sym typeface="Cambria"/>
              </a:rPr>
              <a:t>3. standen gjorde oprør mod den økonomiske </a:t>
            </a:r>
            <a:br>
              <a:rPr b="0" i="0" lang="da" sz="2300" u="none" cap="none" strike="noStrike">
                <a:solidFill>
                  <a:srgbClr val="0B5394"/>
                </a:solidFill>
                <a:latin typeface="Cambria"/>
                <a:ea typeface="Cambria"/>
                <a:cs typeface="Cambria"/>
                <a:sym typeface="Cambria"/>
              </a:rPr>
            </a:br>
            <a:r>
              <a:rPr b="0" i="0" lang="da" sz="2300" u="none" cap="none" strike="noStrike">
                <a:solidFill>
                  <a:srgbClr val="0B5394"/>
                </a:solidFill>
                <a:latin typeface="Cambria"/>
                <a:ea typeface="Cambria"/>
                <a:cs typeface="Cambria"/>
                <a:sym typeface="Cambria"/>
              </a:rPr>
              <a:t>                                  situation, som Frankrig var bragt i efter en</a:t>
            </a:r>
            <a:br>
              <a:rPr b="0" i="0" lang="da" sz="2300" u="none" cap="none" strike="noStrike">
                <a:solidFill>
                  <a:srgbClr val="0B5394"/>
                </a:solidFill>
                <a:latin typeface="Cambria"/>
                <a:ea typeface="Cambria"/>
                <a:cs typeface="Cambria"/>
                <a:sym typeface="Cambria"/>
              </a:rPr>
            </a:br>
            <a:r>
              <a:rPr b="0" i="0" lang="da" sz="2300" u="none" cap="none" strike="noStrike">
                <a:solidFill>
                  <a:srgbClr val="0B5394"/>
                </a:solidFill>
                <a:latin typeface="Cambria"/>
                <a:ea typeface="Cambria"/>
                <a:cs typeface="Cambria"/>
                <a:sym typeface="Cambria"/>
              </a:rPr>
              <a:t>                                  række dyre krige. </a:t>
            </a:r>
            <a:r>
              <a:rPr b="1" i="0" lang="da" sz="2000" u="none" cap="none" strike="noStrike">
                <a:solidFill>
                  <a:srgbClr val="000000"/>
                </a:solidFill>
                <a:latin typeface="Arial"/>
                <a:ea typeface="Arial"/>
                <a:cs typeface="Arial"/>
                <a:sym typeface="Arial"/>
              </a:rPr>
              <a:t>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B5394"/>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300"/>
              <a:buFont typeface="Arial"/>
              <a:buNone/>
            </a:pPr>
            <a:r>
              <a:rPr b="0" i="0" lang="da" sz="2300" u="none" cap="none" strike="noStrike">
                <a:solidFill>
                  <a:srgbClr val="0B5394"/>
                </a:solidFill>
                <a:latin typeface="Cambria"/>
                <a:ea typeface="Cambria"/>
                <a:cs typeface="Cambria"/>
                <a:sym typeface="Cambria"/>
              </a:rPr>
              <a:t>Den 14. juli 1789 stormede de Bastillen </a:t>
            </a:r>
            <a:r>
              <a:rPr b="1" i="0" lang="da" sz="2300" u="none" cap="none" strike="noStrike">
                <a:solidFill>
                  <a:srgbClr val="0B5394"/>
                </a:solidFill>
                <a:latin typeface="Cambria"/>
                <a:ea typeface="Cambria"/>
                <a:cs typeface="Cambria"/>
                <a:sym typeface="Cambria"/>
              </a:rPr>
              <a:t>la Bastille</a:t>
            </a:r>
            <a:r>
              <a:rPr b="0" i="0" lang="da" sz="2300" u="none" cap="none" strike="noStrike">
                <a:solidFill>
                  <a:srgbClr val="0B5394"/>
                </a:solidFill>
                <a:latin typeface="Cambria"/>
                <a:ea typeface="Cambria"/>
                <a:cs typeface="Cambria"/>
                <a:sym typeface="Cambria"/>
              </a:rPr>
              <a:t> og erklærede Nationalforsamlingen </a:t>
            </a:r>
            <a:r>
              <a:rPr b="1" i="0" lang="da" sz="2300" u="none" cap="none" strike="noStrike">
                <a:solidFill>
                  <a:srgbClr val="0B5394"/>
                </a:solidFill>
                <a:latin typeface="Cambria"/>
                <a:ea typeface="Cambria"/>
                <a:cs typeface="Cambria"/>
                <a:sym typeface="Cambria"/>
              </a:rPr>
              <a:t>L’Assemblée nationale</a:t>
            </a:r>
            <a:r>
              <a:rPr b="0" i="0" lang="da" sz="2300" u="none" cap="none" strike="noStrike">
                <a:solidFill>
                  <a:srgbClr val="0B5394"/>
                </a:solidFill>
                <a:latin typeface="Cambria"/>
                <a:ea typeface="Cambria"/>
                <a:cs typeface="Cambria"/>
                <a:sym typeface="Cambria"/>
              </a:rPr>
              <a:t> etableret. Standsprivilegierne ophæves få uger efter og dermed er det slut med den feudale samfundsorden. Det enevældige monarki </a:t>
            </a:r>
            <a:r>
              <a:rPr b="1" i="0" lang="da" sz="2300" u="none" cap="none" strike="noStrike">
                <a:solidFill>
                  <a:srgbClr val="0B5394"/>
                </a:solidFill>
                <a:latin typeface="Cambria"/>
                <a:ea typeface="Cambria"/>
                <a:cs typeface="Cambria"/>
                <a:sym typeface="Cambria"/>
              </a:rPr>
              <a:t>la monarchie absolue</a:t>
            </a:r>
            <a:r>
              <a:rPr b="0" i="0" lang="da" sz="2300" u="none" cap="none" strike="noStrike">
                <a:solidFill>
                  <a:srgbClr val="0B5394"/>
                </a:solidFill>
                <a:latin typeface="Cambria"/>
                <a:ea typeface="Cambria"/>
                <a:cs typeface="Cambria"/>
                <a:sym typeface="Cambria"/>
              </a:rPr>
              <a:t> ændredes til et konstitutionelt monarki </a:t>
            </a:r>
            <a:r>
              <a:rPr b="1" i="0" lang="da" sz="2300" u="none" cap="none" strike="noStrike">
                <a:solidFill>
                  <a:srgbClr val="0B5394"/>
                </a:solidFill>
                <a:latin typeface="Cambria"/>
                <a:ea typeface="Cambria"/>
                <a:cs typeface="Cambria"/>
                <a:sym typeface="Cambria"/>
              </a:rPr>
              <a:t>la monarchie constitutionelle.</a:t>
            </a:r>
            <a:endParaRPr b="1" i="0" sz="2300" u="none" cap="none" strike="noStrike">
              <a:solidFill>
                <a:srgbClr val="0B5394"/>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B5394"/>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300"/>
              <a:buFont typeface="Arial"/>
              <a:buNone/>
            </a:pPr>
            <a:r>
              <a:rPr b="0" i="0" lang="da" sz="2300" u="none" cap="none" strike="noStrike">
                <a:solidFill>
                  <a:srgbClr val="0B5394"/>
                </a:solidFill>
                <a:latin typeface="Cambria"/>
                <a:ea typeface="Cambria"/>
                <a:cs typeface="Cambria"/>
                <a:sym typeface="Cambria"/>
              </a:rPr>
              <a:t>26. august 1789 skrives Menneskerettighedserklæringen </a:t>
            </a:r>
            <a:r>
              <a:rPr b="1" i="0" lang="da" sz="2300" u="none" cap="none" strike="noStrike">
                <a:solidFill>
                  <a:srgbClr val="0B5394"/>
                </a:solidFill>
                <a:latin typeface="Cambria"/>
                <a:ea typeface="Cambria"/>
                <a:cs typeface="Cambria"/>
                <a:sym typeface="Cambria"/>
              </a:rPr>
              <a:t>Les droits de l’homme et du citoyen.</a:t>
            </a:r>
            <a:endParaRPr b="1" i="0" sz="2300" u="none" cap="none" strike="noStrike">
              <a:solidFill>
                <a:srgbClr val="0B5394"/>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3" name="Google Shape;113;p8"/>
          <p:cNvPicPr preferRelativeResize="0"/>
          <p:nvPr/>
        </p:nvPicPr>
        <p:blipFill rotWithShape="1">
          <a:blip r:embed="rId3">
            <a:alphaModFix/>
          </a:blip>
          <a:srcRect b="0" l="0" r="0" t="0"/>
          <a:stretch/>
        </p:blipFill>
        <p:spPr>
          <a:xfrm>
            <a:off x="0" y="0"/>
            <a:ext cx="2596125" cy="1935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17" name="Shape 117"/>
        <p:cNvGrpSpPr/>
        <p:nvPr/>
      </p:nvGrpSpPr>
      <p:grpSpPr>
        <a:xfrm>
          <a:off x="0" y="0"/>
          <a:ext cx="0" cy="0"/>
          <a:chOff x="0" y="0"/>
          <a:chExt cx="0" cy="0"/>
        </a:xfrm>
      </p:grpSpPr>
      <p:pic>
        <p:nvPicPr>
          <p:cNvPr id="118" name="Google Shape;118;p9"/>
          <p:cNvPicPr preferRelativeResize="0"/>
          <p:nvPr/>
        </p:nvPicPr>
        <p:blipFill rotWithShape="1">
          <a:blip r:embed="rId3">
            <a:alphaModFix/>
          </a:blip>
          <a:srcRect b="0" l="0" r="0" t="0"/>
          <a:stretch/>
        </p:blipFill>
        <p:spPr>
          <a:xfrm>
            <a:off x="7651974" y="0"/>
            <a:ext cx="1492025" cy="2630875"/>
          </a:xfrm>
          <a:prstGeom prst="rect">
            <a:avLst/>
          </a:prstGeom>
          <a:noFill/>
          <a:ln>
            <a:noFill/>
          </a:ln>
        </p:spPr>
      </p:pic>
      <p:sp>
        <p:nvSpPr>
          <p:cNvPr id="119" name="Google Shape;119;p9"/>
          <p:cNvSpPr txBox="1"/>
          <p:nvPr/>
        </p:nvSpPr>
        <p:spPr>
          <a:xfrm>
            <a:off x="30450" y="901600"/>
            <a:ext cx="9083100" cy="4242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da" sz="2000" u="sng" cap="none" strike="noStrike">
                <a:solidFill>
                  <a:srgbClr val="0B5394"/>
                </a:solidFill>
                <a:latin typeface="Arial"/>
                <a:ea typeface="Arial"/>
                <a:cs typeface="Arial"/>
                <a:sym typeface="Arial"/>
              </a:rPr>
              <a:t>Nogle af Olympe de Gouges’ værker</a:t>
            </a:r>
            <a:r>
              <a:rPr b="1" i="0" lang="da" sz="2000" u="none" cap="none" strike="noStrike">
                <a:solidFill>
                  <a:srgbClr val="0B5394"/>
                </a:solidFill>
                <a:latin typeface="Arial"/>
                <a:ea typeface="Arial"/>
                <a:cs typeface="Arial"/>
                <a:sym typeface="Arial"/>
              </a:rPr>
              <a:t>  </a:t>
            </a:r>
            <a:r>
              <a:rPr b="1" i="0" lang="da" sz="2000" u="none" cap="none" strike="noStrike">
                <a:solidFill>
                  <a:srgbClr val="000000"/>
                </a:solidFill>
                <a:latin typeface="Arial"/>
                <a:ea typeface="Arial"/>
                <a:cs typeface="Arial"/>
                <a:sym typeface="Arial"/>
              </a:rPr>
              <a:t>                                                             </a:t>
            </a:r>
            <a:endParaRPr b="1"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rPr b="0" i="0" lang="da" sz="2000" u="none" cap="none" strike="noStrike">
                <a:solidFill>
                  <a:srgbClr val="0B5394"/>
                </a:solidFill>
                <a:latin typeface="Arial"/>
                <a:ea typeface="Arial"/>
                <a:cs typeface="Arial"/>
                <a:sym typeface="Arial"/>
              </a:rPr>
              <a:t>I 1791 udgav hun </a:t>
            </a:r>
            <a:r>
              <a:rPr b="0" i="1" lang="da" sz="2000" u="none" cap="none" strike="noStrike">
                <a:solidFill>
                  <a:srgbClr val="0B5394"/>
                </a:solidFill>
                <a:latin typeface="Arial"/>
                <a:ea typeface="Arial"/>
                <a:cs typeface="Arial"/>
                <a:sym typeface="Arial"/>
              </a:rPr>
              <a:t>Déclaration de la femme et de la citoyenne.</a:t>
            </a:r>
            <a:endParaRPr b="0" i="1" sz="2000" u="none" cap="none" strike="noStrike">
              <a:solidFill>
                <a:srgbClr val="0B539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rPr b="0" i="0" lang="da" sz="2000" u="none" cap="none" strike="noStrike">
                <a:solidFill>
                  <a:srgbClr val="0B5394"/>
                </a:solidFill>
                <a:latin typeface="Arial"/>
                <a:ea typeface="Arial"/>
                <a:cs typeface="Arial"/>
                <a:sym typeface="Arial"/>
              </a:rPr>
              <a:t>Dette skrift sætter kvinders rettigheder </a:t>
            </a:r>
            <a:r>
              <a:rPr b="1" i="0" lang="da" sz="2000" u="none" cap="none" strike="noStrike">
                <a:solidFill>
                  <a:srgbClr val="0B5394"/>
                </a:solidFill>
                <a:latin typeface="Arial"/>
                <a:ea typeface="Arial"/>
                <a:cs typeface="Arial"/>
                <a:sym typeface="Arial"/>
              </a:rPr>
              <a:t>les droits de la femme</a:t>
            </a:r>
            <a:r>
              <a:rPr b="0" i="0" lang="da" sz="2000" u="none" cap="none" strike="noStrike">
                <a:solidFill>
                  <a:srgbClr val="0B5394"/>
                </a:solidFill>
                <a:latin typeface="Arial"/>
                <a:ea typeface="Arial"/>
                <a:cs typeface="Arial"/>
                <a:sym typeface="Arial"/>
              </a:rPr>
              <a:t> til </a:t>
            </a:r>
            <a:br>
              <a:rPr b="0" i="0" lang="da" sz="2000" u="none" cap="none" strike="noStrike">
                <a:solidFill>
                  <a:srgbClr val="0B5394"/>
                </a:solidFill>
                <a:latin typeface="Arial"/>
                <a:ea typeface="Arial"/>
                <a:cs typeface="Arial"/>
                <a:sym typeface="Arial"/>
              </a:rPr>
            </a:br>
            <a:r>
              <a:rPr b="0" i="0" lang="da" sz="2000" u="none" cap="none" strike="noStrike">
                <a:solidFill>
                  <a:srgbClr val="0B5394"/>
                </a:solidFill>
                <a:latin typeface="Arial"/>
                <a:ea typeface="Arial"/>
                <a:cs typeface="Arial"/>
                <a:sym typeface="Arial"/>
              </a:rPr>
              <a:t>debat og forsvarer kvindens politiske, økonomiske og sociale rettigheder.</a:t>
            </a:r>
            <a:br>
              <a:rPr b="0" i="0" lang="da" sz="2000" u="none" cap="none" strike="noStrike">
                <a:solidFill>
                  <a:srgbClr val="0B5394"/>
                </a:solidFill>
                <a:latin typeface="Arial"/>
                <a:ea typeface="Arial"/>
                <a:cs typeface="Arial"/>
                <a:sym typeface="Arial"/>
              </a:rPr>
            </a:br>
            <a:r>
              <a:rPr b="0" i="0" lang="da" sz="2000" u="none" cap="none" strike="noStrike">
                <a:solidFill>
                  <a:srgbClr val="0B5394"/>
                </a:solidFill>
                <a:latin typeface="Arial"/>
                <a:ea typeface="Arial"/>
                <a:cs typeface="Arial"/>
                <a:sym typeface="Arial"/>
              </a:rPr>
              <a:t>Skriftet er naturligvis en kommentar til Menneskerettighedserklæringen </a:t>
            </a:r>
            <a:r>
              <a:rPr b="1" i="1" lang="da" sz="2000" u="none" cap="none" strike="noStrike">
                <a:solidFill>
                  <a:srgbClr val="0B5394"/>
                </a:solidFill>
                <a:latin typeface="Arial"/>
                <a:ea typeface="Arial"/>
                <a:cs typeface="Arial"/>
                <a:sym typeface="Arial"/>
              </a:rPr>
              <a:t>Déclaration des droits de l’homme et du citoyen</a:t>
            </a:r>
            <a:r>
              <a:rPr b="0" i="0" lang="da" sz="2000" u="none" cap="none" strike="noStrike">
                <a:solidFill>
                  <a:srgbClr val="0B5394"/>
                </a:solidFill>
                <a:latin typeface="Arial"/>
                <a:ea typeface="Arial"/>
                <a:cs typeface="Arial"/>
                <a:sym typeface="Arial"/>
              </a:rPr>
              <a:t>.                          </a:t>
            </a:r>
            <a:endParaRPr b="0" i="0" sz="2000" u="none" cap="none" strike="noStrike">
              <a:solidFill>
                <a:srgbClr val="0B539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B539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rPr b="0" i="0" lang="da" sz="2000" u="none" cap="none" strike="noStrike">
                <a:solidFill>
                  <a:srgbClr val="0B5394"/>
                </a:solidFill>
                <a:latin typeface="Arial"/>
                <a:ea typeface="Arial"/>
                <a:cs typeface="Arial"/>
                <a:sym typeface="Arial"/>
              </a:rPr>
              <a:t>Olympe de Gouges var radikal og revolutionær i sine tanker om menneskets frihed og lighed </a:t>
            </a:r>
            <a:r>
              <a:rPr b="1" i="0" lang="da" sz="2000" u="none" cap="none" strike="noStrike">
                <a:solidFill>
                  <a:srgbClr val="0B5394"/>
                </a:solidFill>
                <a:latin typeface="Arial"/>
                <a:ea typeface="Arial"/>
                <a:cs typeface="Arial"/>
                <a:sym typeface="Arial"/>
              </a:rPr>
              <a:t>la liberté et l’égalité de l’homme</a:t>
            </a:r>
            <a:r>
              <a:rPr b="0" i="0" lang="da" sz="2000" u="none" cap="none" strike="noStrike">
                <a:solidFill>
                  <a:srgbClr val="0B5394"/>
                </a:solidFill>
                <a:latin typeface="Arial"/>
                <a:ea typeface="Arial"/>
                <a:cs typeface="Arial"/>
                <a:sym typeface="Arial"/>
              </a:rPr>
              <a:t> - både i forhold til køn og race, men hun støttede det konstitutionelle monarki </a:t>
            </a:r>
            <a:r>
              <a:rPr b="1" i="0" lang="da" sz="2000" u="none" cap="none" strike="noStrike">
                <a:solidFill>
                  <a:srgbClr val="0B5394"/>
                </a:solidFill>
                <a:latin typeface="Arial"/>
                <a:ea typeface="Arial"/>
                <a:cs typeface="Arial"/>
                <a:sym typeface="Arial"/>
              </a:rPr>
              <a:t>la monarchie constitutionelle.</a:t>
            </a:r>
            <a:endParaRPr b="1" i="0" sz="2000" u="none" cap="none" strike="noStrike">
              <a:solidFill>
                <a:srgbClr val="0B539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p:txBody>
      </p:sp>
      <p:sp>
        <p:nvSpPr>
          <p:cNvPr id="120" name="Google Shape;120;p9"/>
          <p:cNvSpPr txBox="1"/>
          <p:nvPr/>
        </p:nvSpPr>
        <p:spPr>
          <a:xfrm>
            <a:off x="268150" y="-88675"/>
            <a:ext cx="7266000" cy="633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b="1" i="0" lang="da" sz="3500" u="none" cap="none" strike="noStrike">
                <a:solidFill>
                  <a:srgbClr val="073763"/>
                </a:solidFill>
                <a:latin typeface="Cambria"/>
                <a:ea typeface="Cambria"/>
                <a:cs typeface="Cambria"/>
                <a:sym typeface="Cambria"/>
              </a:rPr>
              <a:t>Olympe de Gouges</a:t>
            </a:r>
            <a:endParaRPr b="1" i="0" sz="3500" u="none" cap="none" strike="noStrike">
              <a:solidFill>
                <a:srgbClr val="073763"/>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2000"/>
              <a:buFont typeface="Arial"/>
              <a:buNone/>
            </a:pPr>
            <a:r>
              <a:rPr b="1" i="0" lang="da" sz="2000" u="none" cap="none" strike="noStrike">
                <a:solidFill>
                  <a:srgbClr val="073763"/>
                </a:solidFill>
                <a:latin typeface="Cambria"/>
                <a:ea typeface="Cambria"/>
                <a:cs typeface="Cambria"/>
                <a:sym typeface="Cambria"/>
              </a:rPr>
              <a:t>- en kvinde, som kæmpede for lige rettigheder</a:t>
            </a:r>
            <a:endParaRPr b="1" i="0" sz="2000" u="none" cap="none" strike="noStrike">
              <a:solidFill>
                <a:srgbClr val="073763"/>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Helle KN</dc:creator>
</cp:coreProperties>
</file>